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39"/>
  </p:handoutMasterIdLst>
  <p:sldIdLst>
    <p:sldId id="256" r:id="rId2"/>
    <p:sldId id="257" r:id="rId3"/>
    <p:sldId id="286" r:id="rId4"/>
    <p:sldId id="258" r:id="rId5"/>
    <p:sldId id="259" r:id="rId6"/>
    <p:sldId id="260" r:id="rId7"/>
    <p:sldId id="261" r:id="rId8"/>
    <p:sldId id="262" r:id="rId9"/>
    <p:sldId id="266" r:id="rId10"/>
    <p:sldId id="265" r:id="rId11"/>
    <p:sldId id="263" r:id="rId12"/>
    <p:sldId id="264" r:id="rId13"/>
    <p:sldId id="271" r:id="rId14"/>
    <p:sldId id="269" r:id="rId15"/>
    <p:sldId id="268" r:id="rId16"/>
    <p:sldId id="270" r:id="rId17"/>
    <p:sldId id="272" r:id="rId18"/>
    <p:sldId id="285" r:id="rId19"/>
    <p:sldId id="273" r:id="rId20"/>
    <p:sldId id="274" r:id="rId21"/>
    <p:sldId id="275" r:id="rId22"/>
    <p:sldId id="282" r:id="rId23"/>
    <p:sldId id="276" r:id="rId24"/>
    <p:sldId id="279" r:id="rId25"/>
    <p:sldId id="280" r:id="rId26"/>
    <p:sldId id="281" r:id="rId27"/>
    <p:sldId id="287" r:id="rId28"/>
    <p:sldId id="293" r:id="rId29"/>
    <p:sldId id="294" r:id="rId30"/>
    <p:sldId id="288" r:id="rId31"/>
    <p:sldId id="289" r:id="rId32"/>
    <p:sldId id="290" r:id="rId33"/>
    <p:sldId id="283" r:id="rId34"/>
    <p:sldId id="277" r:id="rId35"/>
    <p:sldId id="278" r:id="rId36"/>
    <p:sldId id="291" r:id="rId37"/>
    <p:sldId id="292"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41" autoAdjust="0"/>
    <p:restoredTop sz="94640" autoAdjust="0"/>
  </p:normalViewPr>
  <p:slideViewPr>
    <p:cSldViewPr showGuides="1">
      <p:cViewPr varScale="1">
        <p:scale>
          <a:sx n="119" d="100"/>
          <a:sy n="119" d="100"/>
        </p:scale>
        <p:origin x="-120" y="-208"/>
      </p:cViewPr>
      <p:guideLst>
        <p:guide orient="horz" pos="2160"/>
        <p:guide pos="2880"/>
      </p:guideLst>
    </p:cSldViewPr>
  </p:slideViewPr>
  <p:outlineViewPr>
    <p:cViewPr>
      <p:scale>
        <a:sx n="33" d="100"/>
        <a:sy n="33" d="100"/>
      </p:scale>
      <p:origin x="0" y="2426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438A71-D92D-0346-93F5-8B81B4CFC89F}" type="datetimeFigureOut">
              <a:rPr lang="en-US" smtClean="0"/>
              <a:t>8/21/14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B3B591-FFCC-894A-A05E-23412499E798}" type="slidenum">
              <a:rPr lang="en-US" smtClean="0"/>
              <a:t>‹#›</a:t>
            </a:fld>
            <a:endParaRPr lang="en-US"/>
          </a:p>
        </p:txBody>
      </p:sp>
    </p:spTree>
    <p:extLst>
      <p:ext uri="{BB962C8B-B14F-4D97-AF65-F5344CB8AC3E}">
        <p14:creationId xmlns:p14="http://schemas.microsoft.com/office/powerpoint/2010/main" val="940251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miter lim="800000"/>
            <a:headEnd/>
            <a:tailEnd/>
          </a:ln>
        </p:spPr>
        <p:txBody>
          <a:bodyPr anchor="ctr"/>
          <a:lstStyle>
            <a:lvl1pPr marL="0" indent="0" algn="ctr">
              <a:buFont typeface="Wingdings" pitchFamily="2" charset="2"/>
              <a:buNone/>
              <a:defRPr/>
            </a:lvl1pPr>
          </a:lstStyle>
          <a:p>
            <a:pPr lvl="0"/>
            <a:r>
              <a:rPr lang="en-US" noProof="0" smtClean="0"/>
              <a:t>Click to edit Master subtitle style</a:t>
            </a:r>
          </a:p>
        </p:txBody>
      </p:sp>
      <p:sp>
        <p:nvSpPr>
          <p:cNvPr id="5127"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miter lim="800000"/>
            <a:headEnd/>
            <a:tailEnd/>
          </a:ln>
        </p:spPr>
        <p:txBody>
          <a:bodyPr/>
          <a:lstStyle>
            <a:lvl1pPr algn="ctr">
              <a:defRPr sz="5400">
                <a:solidFill>
                  <a:schemeClr val="tx1"/>
                </a:solidFill>
              </a:defRPr>
            </a:lvl1pPr>
          </a:lstStyle>
          <a:p>
            <a:pPr lvl="0"/>
            <a:r>
              <a:rPr lang="en-US" noProof="0" smtClean="0"/>
              <a:t>Click to edit Master title style</a:t>
            </a:r>
          </a:p>
        </p:txBody>
      </p:sp>
      <p:sp>
        <p:nvSpPr>
          <p:cNvPr id="5" name="Rectangle 3"/>
          <p:cNvSpPr>
            <a:spLocks noGrp="1" noChangeArrowheads="1"/>
          </p:cNvSpPr>
          <p:nvPr>
            <p:ph type="dt" sz="half" idx="10"/>
          </p:nvPr>
        </p:nvSpPr>
        <p:spPr>
          <a:xfrm>
            <a:off x="304800" y="6248400"/>
            <a:ext cx="1905000" cy="457200"/>
          </a:xfrm>
          <a:extLst>
            <a:ext uri="{909E8E84-426E-40dd-AFC4-6F175D3DCCD1}">
              <a14:hiddenFill xmlns:a14="http://schemas.microsoft.com/office/drawing/2010/main">
                <a:solidFill>
                  <a:schemeClr val="bg1">
                    <a:alpha val="50000"/>
                  </a:schemeClr>
                </a:solidFill>
              </a14:hiddenFill>
            </a:ext>
          </a:extLst>
        </p:spPr>
        <p:txBody>
          <a:bodyPr/>
          <a:lstStyle>
            <a:lvl1pPr>
              <a:defRPr smtClean="0"/>
            </a:lvl1pPr>
          </a:lstStyle>
          <a:p>
            <a:pPr>
              <a:defRPr/>
            </a:pPr>
            <a:endParaRPr lang="en-US"/>
          </a:p>
        </p:txBody>
      </p:sp>
      <p:sp>
        <p:nvSpPr>
          <p:cNvPr id="6" name="Rectangle 4"/>
          <p:cNvSpPr>
            <a:spLocks noGrp="1" noChangeArrowheads="1"/>
          </p:cNvSpPr>
          <p:nvPr>
            <p:ph type="ftr" sz="quarter" idx="11"/>
          </p:nvPr>
        </p:nvSpPr>
        <p:spPr>
          <a:extLst>
            <a:ext uri="{909E8E84-426E-40dd-AFC4-6F175D3DCCD1}">
              <a14:hiddenFill xmlns:a14="http://schemas.microsoft.com/office/drawing/2010/main">
                <a:solidFill>
                  <a:schemeClr val="bg1">
                    <a:alpha val="50000"/>
                  </a:schemeClr>
                </a:solidFill>
              </a14:hiddenFill>
            </a:ext>
          </a:extLst>
        </p:spPr>
        <p:txBody>
          <a:bodyPr/>
          <a:lstStyle>
            <a:lvl1pPr>
              <a:defRPr smtClean="0"/>
            </a:lvl1pPr>
          </a:lstStyle>
          <a:p>
            <a:pPr>
              <a:defRPr/>
            </a:pPr>
            <a:endParaRPr lang="en-US"/>
          </a:p>
        </p:txBody>
      </p:sp>
      <p:sp>
        <p:nvSpPr>
          <p:cNvPr id="7" name="Rectangle 5"/>
          <p:cNvSpPr>
            <a:spLocks noGrp="1" noChangeArrowheads="1"/>
          </p:cNvSpPr>
          <p:nvPr>
            <p:ph type="sldNum" sz="quarter" idx="12"/>
          </p:nvPr>
        </p:nvSpPr>
        <p:spPr>
          <a:xfrm>
            <a:off x="7010400" y="6248400"/>
            <a:ext cx="1905000" cy="457200"/>
          </a:xfrm>
          <a:extLst>
            <a:ext uri="{909E8E84-426E-40dd-AFC4-6F175D3DCCD1}">
              <a14:hiddenFill xmlns:a14="http://schemas.microsoft.com/office/drawing/2010/main">
                <a:solidFill>
                  <a:schemeClr val="bg1">
                    <a:alpha val="50000"/>
                  </a:schemeClr>
                </a:solidFill>
              </a14:hiddenFill>
            </a:ext>
          </a:extLst>
        </p:spPr>
        <p:txBody>
          <a:bodyPr/>
          <a:lstStyle>
            <a:lvl1pPr>
              <a:defRPr smtClean="0"/>
            </a:lvl1pPr>
          </a:lstStyle>
          <a:p>
            <a:pPr>
              <a:defRPr/>
            </a:pPr>
            <a:fld id="{4E86338A-5CE5-42F5-86E7-0225A154A214}" type="slidenum">
              <a:rPr lang="en-US"/>
              <a:pPr>
                <a:defRPr/>
              </a:pPr>
              <a:t>‹#›</a:t>
            </a:fld>
            <a:endParaRPr lang="en-US"/>
          </a:p>
        </p:txBody>
      </p:sp>
    </p:spTree>
    <p:extLst>
      <p:ext uri="{BB962C8B-B14F-4D97-AF65-F5344CB8AC3E}">
        <p14:creationId xmlns:p14="http://schemas.microsoft.com/office/powerpoint/2010/main" val="3021074597"/>
      </p:ext>
    </p:extLst>
  </p:cSld>
  <p:clrMapOvr>
    <a:masterClrMapping/>
  </p:clrMapOvr>
  <p:transition xmlns:p14="http://schemas.microsoft.com/office/powerpoint/2010/mai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5A01A3F-7BFB-466F-A9F5-8BDA55D2DE5B}" type="slidenum">
              <a:rPr lang="en-US"/>
              <a:pPr>
                <a:defRPr/>
              </a:pPr>
              <a:t>‹#›</a:t>
            </a:fld>
            <a:endParaRPr lang="en-US"/>
          </a:p>
        </p:txBody>
      </p:sp>
    </p:spTree>
    <p:extLst>
      <p:ext uri="{BB962C8B-B14F-4D97-AF65-F5344CB8AC3E}">
        <p14:creationId xmlns:p14="http://schemas.microsoft.com/office/powerpoint/2010/main" val="1842686215"/>
      </p:ext>
    </p:extLst>
  </p:cSld>
  <p:clrMapOvr>
    <a:masterClrMapping/>
  </p:clrMapOvr>
  <p:transition xmlns:p14="http://schemas.microsoft.com/office/powerpoint/2010/mai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228600"/>
            <a:ext cx="1600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38400" y="228600"/>
            <a:ext cx="4648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F6134A3B-DE55-4F74-8FE3-D3152F089D40}" type="slidenum">
              <a:rPr lang="en-US"/>
              <a:pPr>
                <a:defRPr/>
              </a:pPr>
              <a:t>‹#›</a:t>
            </a:fld>
            <a:endParaRPr lang="en-US"/>
          </a:p>
        </p:txBody>
      </p:sp>
    </p:spTree>
    <p:extLst>
      <p:ext uri="{BB962C8B-B14F-4D97-AF65-F5344CB8AC3E}">
        <p14:creationId xmlns:p14="http://schemas.microsoft.com/office/powerpoint/2010/main" val="2717353223"/>
      </p:ext>
    </p:extLst>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180502C-427C-4E2C-8B57-D477BEA98E98}" type="slidenum">
              <a:rPr lang="en-US"/>
              <a:pPr>
                <a:defRPr/>
              </a:pPr>
              <a:t>‹#›</a:t>
            </a:fld>
            <a:endParaRPr lang="en-US"/>
          </a:p>
        </p:txBody>
      </p:sp>
    </p:spTree>
    <p:extLst>
      <p:ext uri="{BB962C8B-B14F-4D97-AF65-F5344CB8AC3E}">
        <p14:creationId xmlns:p14="http://schemas.microsoft.com/office/powerpoint/2010/main" val="213555961"/>
      </p:ext>
    </p:extLst>
  </p:cSld>
  <p:clrMapOvr>
    <a:masterClrMapping/>
  </p:clrMapOvr>
  <p:transition xmlns:p14="http://schemas.microsoft.com/office/powerpoint/2010/mai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F2F9ACAB-5B20-470A-8F5D-13A3A392DEDD}" type="slidenum">
              <a:rPr lang="en-US"/>
              <a:pPr>
                <a:defRPr/>
              </a:pPr>
              <a:t>‹#›</a:t>
            </a:fld>
            <a:endParaRPr lang="en-US"/>
          </a:p>
        </p:txBody>
      </p:sp>
    </p:spTree>
    <p:extLst>
      <p:ext uri="{BB962C8B-B14F-4D97-AF65-F5344CB8AC3E}">
        <p14:creationId xmlns:p14="http://schemas.microsoft.com/office/powerpoint/2010/main" val="1881567603"/>
      </p:ext>
    </p:extLst>
  </p:cSld>
  <p:clrMapOvr>
    <a:masterClrMapping/>
  </p:clrMapOvr>
  <p:transition xmlns:p14="http://schemas.microsoft.com/office/powerpoint/2010/mai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0D0EBCA2-7BAC-4A26-BD4C-2B50CA9A271F}" type="slidenum">
              <a:rPr lang="en-US"/>
              <a:pPr>
                <a:defRPr/>
              </a:pPr>
              <a:t>‹#›</a:t>
            </a:fld>
            <a:endParaRPr lang="en-US"/>
          </a:p>
        </p:txBody>
      </p:sp>
    </p:spTree>
    <p:extLst>
      <p:ext uri="{BB962C8B-B14F-4D97-AF65-F5344CB8AC3E}">
        <p14:creationId xmlns:p14="http://schemas.microsoft.com/office/powerpoint/2010/main" val="1943862979"/>
      </p:ext>
    </p:extLst>
  </p:cSld>
  <p:clrMapOvr>
    <a:masterClrMapping/>
  </p:clrMapOvr>
  <p:transition xmlns:p14="http://schemas.microsoft.com/office/powerpoint/2010/mai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ECFD9043-D02A-4214-BC7C-8E67318E70EE}" type="slidenum">
              <a:rPr lang="en-US"/>
              <a:pPr>
                <a:defRPr/>
              </a:pPr>
              <a:t>‹#›</a:t>
            </a:fld>
            <a:endParaRPr lang="en-US"/>
          </a:p>
        </p:txBody>
      </p:sp>
    </p:spTree>
    <p:extLst>
      <p:ext uri="{BB962C8B-B14F-4D97-AF65-F5344CB8AC3E}">
        <p14:creationId xmlns:p14="http://schemas.microsoft.com/office/powerpoint/2010/main" val="873464658"/>
      </p:ext>
    </p:extLst>
  </p:cSld>
  <p:clrMapOvr>
    <a:masterClrMapping/>
  </p:clrMapOvr>
  <p:transition xmlns:p14="http://schemas.microsoft.com/office/powerpoint/2010/mai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E324165B-4355-4D7F-87E7-8B37088B10DF}" type="slidenum">
              <a:rPr lang="en-US"/>
              <a:pPr>
                <a:defRPr/>
              </a:pPr>
              <a:t>‹#›</a:t>
            </a:fld>
            <a:endParaRPr lang="en-US"/>
          </a:p>
        </p:txBody>
      </p:sp>
    </p:spTree>
    <p:extLst>
      <p:ext uri="{BB962C8B-B14F-4D97-AF65-F5344CB8AC3E}">
        <p14:creationId xmlns:p14="http://schemas.microsoft.com/office/powerpoint/2010/main" val="211477513"/>
      </p:ext>
    </p:extLst>
  </p:cSld>
  <p:clrMapOvr>
    <a:masterClrMapping/>
  </p:clrMapOvr>
  <p:transition xmlns:p14="http://schemas.microsoft.com/office/powerpoint/2010/mai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C1E35EDF-D0E2-47D9-93BB-4AF711A69CF5}" type="slidenum">
              <a:rPr lang="en-US"/>
              <a:pPr>
                <a:defRPr/>
              </a:pPr>
              <a:t>‹#›</a:t>
            </a:fld>
            <a:endParaRPr lang="en-US"/>
          </a:p>
        </p:txBody>
      </p:sp>
    </p:spTree>
    <p:extLst>
      <p:ext uri="{BB962C8B-B14F-4D97-AF65-F5344CB8AC3E}">
        <p14:creationId xmlns:p14="http://schemas.microsoft.com/office/powerpoint/2010/main" val="4058952861"/>
      </p:ext>
    </p:extLst>
  </p:cSld>
  <p:clrMapOvr>
    <a:masterClrMapping/>
  </p:clrMapOvr>
  <p:transition xmlns:p14="http://schemas.microsoft.com/office/powerpoint/2010/mai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414DDA56-F172-4B00-9FDF-4841D1499C88}" type="slidenum">
              <a:rPr lang="en-US"/>
              <a:pPr>
                <a:defRPr/>
              </a:pPr>
              <a:t>‹#›</a:t>
            </a:fld>
            <a:endParaRPr lang="en-US"/>
          </a:p>
        </p:txBody>
      </p:sp>
    </p:spTree>
    <p:extLst>
      <p:ext uri="{BB962C8B-B14F-4D97-AF65-F5344CB8AC3E}">
        <p14:creationId xmlns:p14="http://schemas.microsoft.com/office/powerpoint/2010/main" val="1446430003"/>
      </p:ext>
    </p:extLst>
  </p:cSld>
  <p:clrMapOvr>
    <a:masterClrMapping/>
  </p:clrMapOvr>
  <p:transition xmlns:p14="http://schemas.microsoft.com/office/powerpoint/2010/mai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D043D6EC-C0DD-4ABC-BE50-87554BF21D55}" type="slidenum">
              <a:rPr lang="en-US"/>
              <a:pPr>
                <a:defRPr/>
              </a:pPr>
              <a:t>‹#›</a:t>
            </a:fld>
            <a:endParaRPr lang="en-US"/>
          </a:p>
        </p:txBody>
      </p:sp>
    </p:spTree>
    <p:extLst>
      <p:ext uri="{BB962C8B-B14F-4D97-AF65-F5344CB8AC3E}">
        <p14:creationId xmlns:p14="http://schemas.microsoft.com/office/powerpoint/2010/main" val="791057838"/>
      </p:ext>
    </p:extLst>
  </p:cSld>
  <p:clrMapOvr>
    <a:masterClrMapping/>
  </p:clrMapOvr>
  <p:transition xmlns:p14="http://schemas.microsoft.com/office/powerpoint/2010/main" spd="slow"/>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2667000" cy="6858000"/>
            <a:chOff x="0" y="0"/>
            <a:chExt cx="1680" cy="4320"/>
          </a:xfrm>
        </p:grpSpPr>
        <p:sp>
          <p:nvSpPr>
            <p:cNvPr id="4099"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en-US"/>
            </a:p>
          </p:txBody>
        </p:sp>
        <p:pic>
          <p:nvPicPr>
            <p:cNvPr id="1033" name="Picture 4" descr="slidemaster_med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0" y="0"/>
              <a:ext cx="1348"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Rectangle 5"/>
          <p:cNvSpPr>
            <a:spLocks noGrp="1" noChangeArrowheads="1"/>
          </p:cNvSpPr>
          <p:nvPr>
            <p:ph type="title"/>
          </p:nvPr>
        </p:nvSpPr>
        <p:spPr bwMode="auto">
          <a:xfrm>
            <a:off x="2438400" y="228600"/>
            <a:ext cx="6400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2438400" y="1600200"/>
            <a:ext cx="6400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152400" y="6248400"/>
            <a:ext cx="1901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C0C0C0"/>
                  </a:outerShdw>
                </a:effectLst>
              </a:defRPr>
            </a:lvl1pPr>
          </a:lstStyle>
          <a:p>
            <a:pPr>
              <a:defRPr/>
            </a:pPr>
            <a:endParaRPr lang="en-US"/>
          </a:p>
        </p:txBody>
      </p:sp>
      <p:sp>
        <p:nvSpPr>
          <p:cNvPr id="4104"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C0C0C0"/>
                  </a:outerShdw>
                </a:effectLst>
              </a:defRPr>
            </a:lvl1pPr>
          </a:lstStyle>
          <a:p>
            <a:pPr>
              <a:defRPr/>
            </a:pPr>
            <a:endParaRPr lang="en-US"/>
          </a:p>
        </p:txBody>
      </p:sp>
      <p:sp>
        <p:nvSpPr>
          <p:cNvPr id="4105" name="Rectangle 9"/>
          <p:cNvSpPr>
            <a:spLocks noGrp="1" noChangeArrowheads="1"/>
          </p:cNvSpPr>
          <p:nvPr>
            <p:ph type="sldNum" sz="quarter" idx="4"/>
          </p:nvPr>
        </p:nvSpPr>
        <p:spPr bwMode="auto">
          <a:xfrm>
            <a:off x="6934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C0C0C0"/>
                  </a:outerShdw>
                </a:effectLst>
              </a:defRPr>
            </a:lvl1pPr>
          </a:lstStyle>
          <a:p>
            <a:pPr>
              <a:defRPr/>
            </a:pPr>
            <a:fld id="{0388F3A1-1C32-49E1-91CA-C39C981B5D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spd="slow"/>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microsoft.com/office/2007/relationships/hdphoto" Target="../media/hdphoto1.wdp"/></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4800" dirty="0" smtClean="0"/>
              <a:t>Classroom Expectations and Procedures</a:t>
            </a:r>
          </a:p>
        </p:txBody>
      </p:sp>
      <p:sp>
        <p:nvSpPr>
          <p:cNvPr id="2051" name="Rectangle 3"/>
          <p:cNvSpPr>
            <a:spLocks noGrp="1" noChangeArrowheads="1"/>
          </p:cNvSpPr>
          <p:nvPr>
            <p:ph type="subTitle" idx="1"/>
          </p:nvPr>
        </p:nvSpPr>
        <p:spPr>
          <a:xfrm>
            <a:off x="2286000" y="3657600"/>
            <a:ext cx="6477000" cy="2133600"/>
          </a:xfrm>
        </p:spPr>
        <p:txBody>
          <a:bodyPr/>
          <a:lstStyle/>
          <a:p>
            <a:pPr eaLnBrk="1" hangingPunct="1">
              <a:defRPr/>
            </a:pPr>
            <a:endParaRPr lang="en-US" sz="3600" dirty="0" smtClean="0"/>
          </a:p>
          <a:p>
            <a:pPr eaLnBrk="1" hangingPunct="1">
              <a:spcBef>
                <a:spcPts val="0"/>
              </a:spcBef>
              <a:defRPr/>
            </a:pPr>
            <a:r>
              <a:rPr lang="en-US" sz="3600" dirty="0" smtClean="0"/>
              <a:t>Mrs</a:t>
            </a:r>
            <a:r>
              <a:rPr lang="en-US" sz="3600" dirty="0" smtClean="0"/>
              <a:t>. Blair</a:t>
            </a:r>
            <a:r>
              <a:rPr lang="en-US" dirty="0" smtClean="0"/>
              <a:t> </a:t>
            </a:r>
          </a:p>
          <a:p>
            <a:pPr eaLnBrk="1" hangingPunct="1">
              <a:spcBef>
                <a:spcPts val="0"/>
              </a:spcBef>
              <a:defRPr/>
            </a:pPr>
            <a:r>
              <a:rPr lang="en-US" dirty="0" smtClean="0"/>
              <a:t>7</a:t>
            </a:r>
            <a:r>
              <a:rPr lang="en-US" baseline="30000" dirty="0" smtClean="0"/>
              <a:t>th</a:t>
            </a:r>
            <a:r>
              <a:rPr lang="en-US" dirty="0" smtClean="0"/>
              <a:t> and 8</a:t>
            </a:r>
            <a:r>
              <a:rPr lang="en-US" baseline="30000" dirty="0" smtClean="0"/>
              <a:t>th</a:t>
            </a:r>
            <a:r>
              <a:rPr lang="en-US" dirty="0" smtClean="0"/>
              <a:t> Grade Math</a:t>
            </a:r>
          </a:p>
          <a:p>
            <a:pPr eaLnBrk="1" hangingPunct="1">
              <a:spcBef>
                <a:spcPts val="0"/>
              </a:spcBef>
              <a:defRPr/>
            </a:pPr>
            <a:r>
              <a:rPr lang="en-US" dirty="0" smtClean="0"/>
              <a:t>8</a:t>
            </a:r>
            <a:r>
              <a:rPr lang="en-US" baseline="30000" dirty="0" smtClean="0"/>
              <a:t>th</a:t>
            </a:r>
            <a:r>
              <a:rPr lang="en-US" dirty="0" smtClean="0"/>
              <a:t> Grade Religion</a:t>
            </a:r>
          </a:p>
          <a:p>
            <a:pPr eaLnBrk="1" hangingPunct="1">
              <a:defRPr/>
            </a:pPr>
            <a:endParaRPr lang="en-US" dirty="0" smtClean="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t>Transitions</a:t>
            </a:r>
          </a:p>
        </p:txBody>
      </p:sp>
      <p:sp>
        <p:nvSpPr>
          <p:cNvPr id="14339" name="Rectangle 3"/>
          <p:cNvSpPr>
            <a:spLocks noGrp="1" noChangeArrowheads="1"/>
          </p:cNvSpPr>
          <p:nvPr>
            <p:ph type="body" idx="1"/>
          </p:nvPr>
        </p:nvSpPr>
        <p:spPr/>
        <p:txBody>
          <a:bodyPr/>
          <a:lstStyle/>
          <a:p>
            <a:pPr eaLnBrk="1" hangingPunct="1">
              <a:defRPr/>
            </a:pPr>
            <a:r>
              <a:rPr lang="en-US" smtClean="0"/>
              <a:t>Executed quickly </a:t>
            </a:r>
          </a:p>
          <a:p>
            <a:pPr eaLnBrk="1" hangingPunct="1">
              <a:defRPr/>
            </a:pPr>
            <a:r>
              <a:rPr lang="en-US" smtClean="0"/>
              <a:t>Executed silently</a:t>
            </a:r>
          </a:p>
          <a:p>
            <a:pPr eaLnBrk="1" hangingPunct="1">
              <a:defRPr/>
            </a:pPr>
            <a:r>
              <a:rPr lang="en-US" smtClean="0"/>
              <a:t>The more time wasted on transitions, the less we get accomplished in class, the more you have for homework...See how it works?</a:t>
            </a:r>
          </a:p>
          <a:p>
            <a:pPr eaLnBrk="1" hangingPunct="1">
              <a:defRPr/>
            </a:pPr>
            <a:endParaRPr lang="en-US" smtClean="0"/>
          </a:p>
        </p:txBody>
      </p:sp>
    </p:spTree>
  </p:cSld>
  <p:clrMapOvr>
    <a:masterClrMapping/>
  </p:clrMapOvr>
  <p:transition xmlns:p14="http://schemas.microsoft.com/office/powerpoint/2010/mai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Finished Early?</a:t>
            </a:r>
          </a:p>
        </p:txBody>
      </p:sp>
      <p:sp>
        <p:nvSpPr>
          <p:cNvPr id="12291" name="Rectangle 3"/>
          <p:cNvSpPr>
            <a:spLocks noGrp="1" noChangeArrowheads="1"/>
          </p:cNvSpPr>
          <p:nvPr>
            <p:ph type="body" idx="1"/>
          </p:nvPr>
        </p:nvSpPr>
        <p:spPr/>
        <p:txBody>
          <a:bodyPr/>
          <a:lstStyle/>
          <a:p>
            <a:pPr eaLnBrk="1" hangingPunct="1">
              <a:defRPr/>
            </a:pPr>
            <a:r>
              <a:rPr lang="en-US" sz="3600" dirty="0" smtClean="0"/>
              <a:t>Help others who are still working (This does not mean giving them the answers!)</a:t>
            </a:r>
          </a:p>
          <a:p>
            <a:pPr eaLnBrk="1" hangingPunct="1">
              <a:defRPr/>
            </a:pPr>
            <a:r>
              <a:rPr lang="en-US" sz="3600" dirty="0" smtClean="0"/>
              <a:t>Silent read</a:t>
            </a:r>
          </a:p>
          <a:p>
            <a:pPr eaLnBrk="1" hangingPunct="1">
              <a:defRPr/>
            </a:pPr>
            <a:r>
              <a:rPr lang="en-US" sz="3600" dirty="0" smtClean="0"/>
              <a:t>Work on other homework</a:t>
            </a:r>
          </a:p>
          <a:p>
            <a:pPr eaLnBrk="1" hangingPunct="1">
              <a:defRPr/>
            </a:pPr>
            <a:r>
              <a:rPr lang="en-US" sz="3600" dirty="0" smtClean="0"/>
              <a:t>Allow others to finish</a:t>
            </a:r>
          </a:p>
        </p:txBody>
      </p:sp>
    </p:spTree>
  </p:cSld>
  <p:clrMapOvr>
    <a:masterClrMapping/>
  </p:clrMapOvr>
  <p:transition xmlns:p14="http://schemas.microsoft.com/office/powerpoint/2010/mai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At The End of Class</a:t>
            </a:r>
          </a:p>
        </p:txBody>
      </p:sp>
      <p:sp>
        <p:nvSpPr>
          <p:cNvPr id="13315" name="Rectangle 3"/>
          <p:cNvSpPr>
            <a:spLocks noGrp="1" noChangeArrowheads="1"/>
          </p:cNvSpPr>
          <p:nvPr>
            <p:ph type="body" idx="1"/>
          </p:nvPr>
        </p:nvSpPr>
        <p:spPr/>
        <p:txBody>
          <a:bodyPr/>
          <a:lstStyle/>
          <a:p>
            <a:pPr eaLnBrk="1" hangingPunct="1">
              <a:defRPr/>
            </a:pPr>
            <a:r>
              <a:rPr lang="en-US" dirty="0" smtClean="0"/>
              <a:t>I release you; the clock does not.</a:t>
            </a:r>
          </a:p>
          <a:p>
            <a:pPr eaLnBrk="1" hangingPunct="1">
              <a:defRPr/>
            </a:pPr>
            <a:r>
              <a:rPr lang="en-US" dirty="0" smtClean="0"/>
              <a:t>Clean up your area</a:t>
            </a:r>
          </a:p>
          <a:p>
            <a:pPr eaLnBrk="1" hangingPunct="1">
              <a:defRPr/>
            </a:pPr>
            <a:r>
              <a:rPr lang="en-US" dirty="0" smtClean="0"/>
              <a:t>Make sure you have all of your materials!! </a:t>
            </a:r>
          </a:p>
          <a:p>
            <a:pPr eaLnBrk="1" hangingPunct="1">
              <a:defRPr/>
            </a:pPr>
            <a:r>
              <a:rPr lang="en-US" dirty="0" smtClean="0"/>
              <a:t>Straighten up the desks</a:t>
            </a:r>
          </a:p>
          <a:p>
            <a:pPr eaLnBrk="1" hangingPunct="1">
              <a:defRPr/>
            </a:pPr>
            <a:r>
              <a:rPr lang="en-US" dirty="0" smtClean="0"/>
              <a:t>Exit with a salutation</a:t>
            </a:r>
          </a:p>
          <a:p>
            <a:pPr eaLnBrk="1" hangingPunct="1">
              <a:defRPr/>
            </a:pPr>
            <a:endParaRPr lang="en-US" dirty="0" smtClean="0"/>
          </a:p>
        </p:txBody>
      </p:sp>
    </p:spTree>
  </p:cSld>
  <p:clrMapOvr>
    <a:masterClrMapping/>
  </p:clrMapOvr>
  <p:transition xmlns:p14="http://schemas.microsoft.com/office/powerpoint/2010/mai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dirty="0" smtClean="0"/>
              <a:t>What is a Standard?</a:t>
            </a:r>
          </a:p>
        </p:txBody>
      </p:sp>
      <p:sp>
        <p:nvSpPr>
          <p:cNvPr id="21507" name="Rectangle 3"/>
          <p:cNvSpPr>
            <a:spLocks noGrp="1" noChangeArrowheads="1"/>
          </p:cNvSpPr>
          <p:nvPr>
            <p:ph type="body" idx="1"/>
          </p:nvPr>
        </p:nvSpPr>
        <p:spPr/>
        <p:txBody>
          <a:bodyPr/>
          <a:lstStyle/>
          <a:p>
            <a:pPr eaLnBrk="1" hangingPunct="1">
              <a:defRPr/>
            </a:pPr>
            <a:r>
              <a:rPr lang="en-US" smtClean="0"/>
              <a:t>What the teacher must teach</a:t>
            </a:r>
          </a:p>
          <a:p>
            <a:pPr eaLnBrk="1" hangingPunct="1">
              <a:defRPr/>
            </a:pPr>
            <a:r>
              <a:rPr lang="en-US" smtClean="0"/>
              <a:t>What the student must learn and be able to do</a:t>
            </a:r>
          </a:p>
        </p:txBody>
      </p:sp>
    </p:spTree>
  </p:cSld>
  <p:clrMapOvr>
    <a:masterClrMapping/>
  </p:clrMapOvr>
  <p:transition xmlns:p14="http://schemas.microsoft.com/office/powerpoint/2010/mai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438400" y="228600"/>
            <a:ext cx="6400800" cy="914400"/>
          </a:xfrm>
        </p:spPr>
        <p:txBody>
          <a:bodyPr/>
          <a:lstStyle/>
          <a:p>
            <a:pPr eaLnBrk="1" hangingPunct="1">
              <a:defRPr/>
            </a:pPr>
            <a:r>
              <a:rPr lang="en-US" dirty="0" smtClean="0"/>
              <a:t>Cooperative Learning</a:t>
            </a:r>
          </a:p>
        </p:txBody>
      </p:sp>
      <p:sp>
        <p:nvSpPr>
          <p:cNvPr id="19459" name="Rectangle 3"/>
          <p:cNvSpPr>
            <a:spLocks noGrp="1" noChangeArrowheads="1"/>
          </p:cNvSpPr>
          <p:nvPr>
            <p:ph type="body" idx="1"/>
          </p:nvPr>
        </p:nvSpPr>
        <p:spPr>
          <a:xfrm>
            <a:off x="2438400" y="1143000"/>
            <a:ext cx="6400800" cy="5715000"/>
          </a:xfrm>
        </p:spPr>
        <p:txBody>
          <a:bodyPr/>
          <a:lstStyle/>
          <a:p>
            <a:pPr eaLnBrk="1" hangingPunct="1">
              <a:lnSpc>
                <a:spcPct val="80000"/>
              </a:lnSpc>
              <a:defRPr/>
            </a:pPr>
            <a:r>
              <a:rPr lang="en-US" sz="2800" dirty="0" smtClean="0"/>
              <a:t>Occurs when you are working </a:t>
            </a:r>
            <a:r>
              <a:rPr lang="en-US" sz="2800" b="1" i="1" dirty="0" smtClean="0"/>
              <a:t>with</a:t>
            </a:r>
            <a:r>
              <a:rPr lang="en-US" sz="2800" dirty="0" smtClean="0"/>
              <a:t> your peers</a:t>
            </a:r>
          </a:p>
          <a:p>
            <a:pPr eaLnBrk="1" hangingPunct="1">
              <a:lnSpc>
                <a:spcPct val="80000"/>
              </a:lnSpc>
              <a:defRPr/>
            </a:pPr>
            <a:r>
              <a:rPr lang="en-US" sz="2800" dirty="0" smtClean="0"/>
              <a:t>Expectations:</a:t>
            </a:r>
          </a:p>
          <a:p>
            <a:pPr lvl="1" eaLnBrk="1" hangingPunct="1">
              <a:lnSpc>
                <a:spcPct val="80000"/>
              </a:lnSpc>
              <a:defRPr/>
            </a:pPr>
            <a:r>
              <a:rPr lang="en-US" dirty="0" smtClean="0"/>
              <a:t>Concentrate on your work</a:t>
            </a:r>
          </a:p>
          <a:p>
            <a:pPr lvl="1" eaLnBrk="1" hangingPunct="1">
              <a:lnSpc>
                <a:spcPct val="80000"/>
              </a:lnSpc>
              <a:defRPr/>
            </a:pPr>
            <a:r>
              <a:rPr lang="en-US" dirty="0" smtClean="0"/>
              <a:t>Everyone participates </a:t>
            </a:r>
          </a:p>
          <a:p>
            <a:pPr lvl="1" eaLnBrk="1" hangingPunct="1">
              <a:lnSpc>
                <a:spcPct val="80000"/>
              </a:lnSpc>
              <a:defRPr/>
            </a:pPr>
            <a:r>
              <a:rPr lang="en-US" dirty="0" smtClean="0"/>
              <a:t>Every member brings special talents and knowledge to the group</a:t>
            </a:r>
          </a:p>
          <a:p>
            <a:pPr lvl="1" eaLnBrk="1" hangingPunct="1">
              <a:lnSpc>
                <a:spcPct val="80000"/>
              </a:lnSpc>
              <a:defRPr/>
            </a:pPr>
            <a:r>
              <a:rPr lang="en-US" dirty="0" smtClean="0"/>
              <a:t>Use only </a:t>
            </a:r>
            <a:r>
              <a:rPr lang="en-US" b="1" i="1" dirty="0" smtClean="0"/>
              <a:t>accountable talk</a:t>
            </a:r>
          </a:p>
          <a:p>
            <a:pPr lvl="1" eaLnBrk="1" hangingPunct="1">
              <a:lnSpc>
                <a:spcPct val="80000"/>
              </a:lnSpc>
              <a:defRPr/>
            </a:pPr>
            <a:r>
              <a:rPr lang="en-US" dirty="0" smtClean="0"/>
              <a:t>Speak quietly</a:t>
            </a:r>
          </a:p>
          <a:p>
            <a:pPr lvl="1" eaLnBrk="1" hangingPunct="1">
              <a:lnSpc>
                <a:spcPct val="80000"/>
              </a:lnSpc>
              <a:defRPr/>
            </a:pPr>
            <a:r>
              <a:rPr lang="en-US" dirty="0" smtClean="0"/>
              <a:t>Be respectful</a:t>
            </a:r>
          </a:p>
          <a:p>
            <a:pPr lvl="1" eaLnBrk="1" hangingPunct="1">
              <a:lnSpc>
                <a:spcPct val="80000"/>
              </a:lnSpc>
              <a:defRPr/>
            </a:pPr>
            <a:r>
              <a:rPr lang="en-US" dirty="0" smtClean="0"/>
              <a:t>Share supplies</a:t>
            </a:r>
          </a:p>
          <a:p>
            <a:pPr lvl="1" eaLnBrk="1" hangingPunct="1">
              <a:lnSpc>
                <a:spcPct val="80000"/>
              </a:lnSpc>
              <a:defRPr/>
            </a:pPr>
            <a:r>
              <a:rPr lang="en-US" dirty="0" smtClean="0"/>
              <a:t>Everyone helps to clean up</a:t>
            </a:r>
            <a:endParaRPr lang="en-US" sz="2400" dirty="0" smtClean="0"/>
          </a:p>
        </p:txBody>
      </p:sp>
    </p:spTree>
  </p:cSld>
  <p:clrMapOvr>
    <a:masterClrMapping/>
  </p:clrMapOvr>
  <p:transition xmlns:p14="http://schemas.microsoft.com/office/powerpoint/2010/mai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z="4000" dirty="0" smtClean="0"/>
              <a:t>Accountable Talk</a:t>
            </a:r>
          </a:p>
        </p:txBody>
      </p:sp>
      <p:sp>
        <p:nvSpPr>
          <p:cNvPr id="18435" name="Rectangle 3"/>
          <p:cNvSpPr>
            <a:spLocks noGrp="1" noChangeArrowheads="1"/>
          </p:cNvSpPr>
          <p:nvPr>
            <p:ph type="body" idx="1"/>
          </p:nvPr>
        </p:nvSpPr>
        <p:spPr>
          <a:xfrm>
            <a:off x="2438400" y="1447800"/>
            <a:ext cx="6400800" cy="4724400"/>
          </a:xfrm>
        </p:spPr>
        <p:txBody>
          <a:bodyPr/>
          <a:lstStyle/>
          <a:p>
            <a:pPr eaLnBrk="1" hangingPunct="1">
              <a:defRPr/>
            </a:pPr>
            <a:r>
              <a:rPr lang="en-US" dirty="0" smtClean="0"/>
              <a:t>Discuss only the lesson</a:t>
            </a:r>
          </a:p>
          <a:p>
            <a:pPr eaLnBrk="1" hangingPunct="1">
              <a:defRPr/>
            </a:pPr>
            <a:r>
              <a:rPr lang="en-US" dirty="0" smtClean="0"/>
              <a:t>Discuss the task/assignment</a:t>
            </a:r>
          </a:p>
          <a:p>
            <a:pPr eaLnBrk="1" hangingPunct="1">
              <a:defRPr/>
            </a:pPr>
            <a:r>
              <a:rPr lang="en-US" dirty="0" smtClean="0"/>
              <a:t>Cooperatively develop a strategy for completing the task </a:t>
            </a:r>
          </a:p>
          <a:p>
            <a:pPr lvl="1" eaLnBrk="1" hangingPunct="1">
              <a:defRPr/>
            </a:pPr>
            <a:r>
              <a:rPr lang="en-US" dirty="0" smtClean="0"/>
              <a:t>Discuss the required expectations and directions </a:t>
            </a:r>
          </a:p>
          <a:p>
            <a:pPr lvl="1" eaLnBrk="1" hangingPunct="1">
              <a:defRPr/>
            </a:pPr>
            <a:r>
              <a:rPr lang="en-US" dirty="0" smtClean="0"/>
              <a:t>Discuss how to meet or exceed the expectations</a:t>
            </a:r>
          </a:p>
          <a:p>
            <a:pPr eaLnBrk="1" hangingPunct="1">
              <a:defRPr/>
            </a:pPr>
            <a:r>
              <a:rPr lang="en-US" dirty="0" smtClean="0"/>
              <a:t>“Mathematics” language</a:t>
            </a:r>
          </a:p>
        </p:txBody>
      </p:sp>
    </p:spTree>
  </p:cSld>
  <p:clrMapOvr>
    <a:masterClrMapping/>
  </p:clrMapOvr>
  <p:transition xmlns:p14="http://schemas.microsoft.com/office/powerpoint/2010/mai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dirty="0" smtClean="0"/>
              <a:t>What is Quality Work?</a:t>
            </a:r>
          </a:p>
        </p:txBody>
      </p:sp>
      <p:sp>
        <p:nvSpPr>
          <p:cNvPr id="20483" name="Rectangle 3"/>
          <p:cNvSpPr>
            <a:spLocks noGrp="1" noChangeArrowheads="1"/>
          </p:cNvSpPr>
          <p:nvPr>
            <p:ph type="body" idx="1"/>
          </p:nvPr>
        </p:nvSpPr>
        <p:spPr>
          <a:xfrm>
            <a:off x="2438400" y="1600200"/>
            <a:ext cx="6400800" cy="4572000"/>
          </a:xfrm>
        </p:spPr>
        <p:txBody>
          <a:bodyPr/>
          <a:lstStyle/>
          <a:p>
            <a:pPr eaLnBrk="1" hangingPunct="1">
              <a:lnSpc>
                <a:spcPct val="80000"/>
              </a:lnSpc>
              <a:defRPr/>
            </a:pPr>
            <a:r>
              <a:rPr lang="en-US" sz="2800" dirty="0" smtClean="0"/>
              <a:t>Any work that </a:t>
            </a:r>
            <a:r>
              <a:rPr lang="en-US" sz="2800" b="1" u="sng" dirty="0" smtClean="0"/>
              <a:t>demonstrates</a:t>
            </a:r>
            <a:r>
              <a:rPr lang="en-US" sz="2800" dirty="0" smtClean="0"/>
              <a:t> and </a:t>
            </a:r>
            <a:r>
              <a:rPr lang="en-US" sz="2800" b="1" u="sng" dirty="0" smtClean="0"/>
              <a:t>shows</a:t>
            </a:r>
            <a:r>
              <a:rPr lang="en-US" sz="2800" dirty="0" smtClean="0"/>
              <a:t> what the student </a:t>
            </a:r>
            <a:r>
              <a:rPr lang="en-US" sz="2800" b="1" u="sng" dirty="0" smtClean="0"/>
              <a:t>has learned</a:t>
            </a:r>
            <a:r>
              <a:rPr lang="en-US" sz="2800" dirty="0" smtClean="0"/>
              <a:t> and </a:t>
            </a:r>
            <a:r>
              <a:rPr lang="en-US" sz="2800" b="1" u="sng" dirty="0" smtClean="0"/>
              <a:t>can do</a:t>
            </a:r>
          </a:p>
          <a:p>
            <a:pPr eaLnBrk="1" hangingPunct="1">
              <a:lnSpc>
                <a:spcPct val="80000"/>
              </a:lnSpc>
              <a:defRPr/>
            </a:pPr>
            <a:r>
              <a:rPr lang="en-US" sz="2800" dirty="0" smtClean="0"/>
              <a:t>Quality work reflects the </a:t>
            </a:r>
            <a:r>
              <a:rPr lang="en-US" sz="2800" dirty="0" err="1" smtClean="0"/>
              <a:t>stnadard</a:t>
            </a:r>
            <a:r>
              <a:rPr lang="en-US" sz="2800" dirty="0" smtClean="0"/>
              <a:t>.</a:t>
            </a:r>
          </a:p>
          <a:p>
            <a:pPr eaLnBrk="1" hangingPunct="1">
              <a:lnSpc>
                <a:spcPct val="80000"/>
              </a:lnSpc>
              <a:defRPr/>
            </a:pPr>
            <a:r>
              <a:rPr lang="en-US" sz="2800" dirty="0" smtClean="0"/>
              <a:t>Quality work is:</a:t>
            </a:r>
          </a:p>
          <a:p>
            <a:pPr eaLnBrk="1" hangingPunct="1">
              <a:lnSpc>
                <a:spcPct val="80000"/>
              </a:lnSpc>
              <a:buFont typeface="Wingdings" pitchFamily="2" charset="2"/>
              <a:buNone/>
              <a:defRPr/>
            </a:pPr>
            <a:r>
              <a:rPr lang="en-US" sz="2800" dirty="0" smtClean="0"/>
              <a:t>		1. Organized</a:t>
            </a:r>
          </a:p>
          <a:p>
            <a:pPr eaLnBrk="1" hangingPunct="1">
              <a:lnSpc>
                <a:spcPct val="80000"/>
              </a:lnSpc>
              <a:buFont typeface="Wingdings" pitchFamily="2" charset="2"/>
              <a:buNone/>
              <a:defRPr/>
            </a:pPr>
            <a:r>
              <a:rPr lang="en-US" sz="2800" dirty="0" smtClean="0"/>
              <a:t>		2. Neat</a:t>
            </a:r>
          </a:p>
          <a:p>
            <a:pPr eaLnBrk="1" hangingPunct="1">
              <a:lnSpc>
                <a:spcPct val="80000"/>
              </a:lnSpc>
              <a:buFont typeface="Wingdings" pitchFamily="2" charset="2"/>
              <a:buNone/>
              <a:defRPr/>
            </a:pPr>
            <a:r>
              <a:rPr lang="en-US" sz="2800" dirty="0" smtClean="0"/>
              <a:t>		3. Legible</a:t>
            </a:r>
          </a:p>
          <a:p>
            <a:pPr eaLnBrk="1" hangingPunct="1">
              <a:lnSpc>
                <a:spcPct val="80000"/>
              </a:lnSpc>
              <a:buFont typeface="Wingdings" pitchFamily="2" charset="2"/>
              <a:buNone/>
              <a:defRPr/>
            </a:pPr>
            <a:r>
              <a:rPr lang="en-US" sz="2800" dirty="0" smtClean="0"/>
              <a:t>		4. Done according to directions</a:t>
            </a:r>
          </a:p>
          <a:p>
            <a:pPr eaLnBrk="1" hangingPunct="1">
              <a:lnSpc>
                <a:spcPct val="80000"/>
              </a:lnSpc>
              <a:defRPr/>
            </a:pPr>
            <a:r>
              <a:rPr lang="en-US" sz="2800" dirty="0" smtClean="0"/>
              <a:t>Quality work </a:t>
            </a:r>
            <a:r>
              <a:rPr lang="en-US" sz="2800" b="1" i="1" dirty="0" smtClean="0"/>
              <a:t>always</a:t>
            </a:r>
            <a:r>
              <a:rPr lang="en-US" sz="2800" dirty="0" smtClean="0"/>
              <a:t> includes labels and a detailed answer</a:t>
            </a:r>
          </a:p>
          <a:p>
            <a:pPr eaLnBrk="1" hangingPunct="1">
              <a:lnSpc>
                <a:spcPct val="80000"/>
              </a:lnSpc>
              <a:defRPr/>
            </a:pPr>
            <a:endParaRPr lang="en-US" sz="2800" dirty="0" smtClean="0"/>
          </a:p>
        </p:txBody>
      </p:sp>
    </p:spTree>
  </p:cSld>
  <p:clrMapOvr>
    <a:masterClrMapping/>
  </p:clrMapOvr>
  <p:transition xmlns:p14="http://schemas.microsoft.com/office/powerpoint/2010/mai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dirty="0" smtClean="0"/>
              <a:t>Who Can Assess Your Work?</a:t>
            </a:r>
          </a:p>
        </p:txBody>
      </p:sp>
      <p:sp>
        <p:nvSpPr>
          <p:cNvPr id="22531" name="Rectangle 3"/>
          <p:cNvSpPr>
            <a:spLocks noGrp="1" noChangeArrowheads="1"/>
          </p:cNvSpPr>
          <p:nvPr>
            <p:ph type="body" idx="1"/>
          </p:nvPr>
        </p:nvSpPr>
        <p:spPr>
          <a:xfrm>
            <a:off x="2438400" y="1143000"/>
            <a:ext cx="6400800" cy="5334000"/>
          </a:xfrm>
        </p:spPr>
        <p:txBody>
          <a:bodyPr/>
          <a:lstStyle/>
          <a:p>
            <a:pPr eaLnBrk="1" hangingPunct="1">
              <a:defRPr/>
            </a:pPr>
            <a:r>
              <a:rPr lang="en-US" sz="2800" dirty="0" smtClean="0"/>
              <a:t>Teacher, self, or peer</a:t>
            </a:r>
          </a:p>
          <a:p>
            <a:pPr eaLnBrk="1" hangingPunct="1">
              <a:defRPr/>
            </a:pPr>
            <a:r>
              <a:rPr lang="en-US" sz="2800" dirty="0" smtClean="0"/>
              <a:t>All work is graded fairly based upon the standards and directions.</a:t>
            </a:r>
          </a:p>
          <a:p>
            <a:pPr eaLnBrk="1" hangingPunct="1">
              <a:defRPr/>
            </a:pPr>
            <a:r>
              <a:rPr lang="en-US" sz="2800" dirty="0" smtClean="0"/>
              <a:t>Self-reflection is completed prior to me assessing your work on major projects or tasks.</a:t>
            </a:r>
          </a:p>
          <a:p>
            <a:pPr eaLnBrk="1" hangingPunct="1">
              <a:defRPr/>
            </a:pPr>
            <a:r>
              <a:rPr lang="en-US" sz="2800" dirty="0" smtClean="0"/>
              <a:t>Questions to reflect upon:</a:t>
            </a:r>
          </a:p>
          <a:p>
            <a:pPr lvl="1" eaLnBrk="1" hangingPunct="1">
              <a:defRPr/>
            </a:pPr>
            <a:r>
              <a:rPr lang="en-US" sz="2400" dirty="0" smtClean="0"/>
              <a:t>What went well?</a:t>
            </a:r>
          </a:p>
          <a:p>
            <a:pPr lvl="1" eaLnBrk="1" hangingPunct="1">
              <a:defRPr/>
            </a:pPr>
            <a:r>
              <a:rPr lang="en-US" sz="2400" dirty="0" smtClean="0"/>
              <a:t>What can be done better?</a:t>
            </a:r>
          </a:p>
          <a:p>
            <a:pPr lvl="1" eaLnBrk="1" hangingPunct="1">
              <a:defRPr/>
            </a:pPr>
            <a:r>
              <a:rPr lang="en-US" sz="2400" dirty="0" smtClean="0"/>
              <a:t>What can be done next time?</a:t>
            </a:r>
          </a:p>
        </p:txBody>
      </p:sp>
    </p:spTree>
  </p:cSld>
  <p:clrMapOvr>
    <a:masterClrMapping/>
  </p:clrMapOvr>
  <p:transition xmlns:p14="http://schemas.microsoft.com/office/powerpoint/2010/mai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 Example</a:t>
            </a:r>
            <a:endParaRPr lang="en-US" dirty="0"/>
          </a:p>
        </p:txBody>
      </p:sp>
      <p:pic>
        <p:nvPicPr>
          <p:cNvPr id="41986" name="Picture 2"/>
          <p:cNvPicPr>
            <a:picLocks noGrp="1" noChangeAspect="1" noChangeArrowheads="1"/>
          </p:cNvPicPr>
          <p:nvPr>
            <p:ph idx="1"/>
          </p:nvPr>
        </p:nvPicPr>
        <p:blipFill>
          <a:blip r:embed="rId2">
            <a:duotone>
              <a:schemeClr val="accent4">
                <a:shade val="45000"/>
                <a:satMod val="135000"/>
              </a:schemeClr>
              <a:prstClr val="white"/>
            </a:duotone>
            <a:extLst>
              <a:ext uri="{BEBA8EAE-BF5A-486C-A8C5-ECC9F3942E4B}">
                <a14:imgProps xmlns:a14="http://schemas.microsoft.com/office/drawing/2010/main">
                  <a14:imgLayer r:embed="rId3">
                    <a14:imgEffect>
                      <a14:sharpenSoften amount="31000"/>
                    </a14:imgEffect>
                  </a14:imgLayer>
                </a14:imgProps>
              </a:ext>
              <a:ext uri="{28A0092B-C50C-407E-A947-70E740481C1C}">
                <a14:useLocalDpi xmlns:a14="http://schemas.microsoft.com/office/drawing/2010/main" val="0"/>
              </a:ext>
            </a:extLst>
          </a:blip>
          <a:srcRect/>
          <a:stretch>
            <a:fillRect/>
          </a:stretch>
        </p:blipFill>
        <p:spPr bwMode="auto">
          <a:xfrm>
            <a:off x="1447800" y="2042689"/>
            <a:ext cx="7529876" cy="3940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1"/>
          <p:cNvSpPr>
            <a:spLocks noChangeArrowheads="1"/>
          </p:cNvSpPr>
          <p:nvPr/>
        </p:nvSpPr>
        <p:spPr bwMode="auto">
          <a:xfrm>
            <a:off x="2514600" y="1519469"/>
            <a:ext cx="594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rPr>
              <a:t>Project/Task: Cylinder Task</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828644752"/>
      </p:ext>
    </p:extLst>
  </p:cSld>
  <p:clrMapOvr>
    <a:masterClrMapping/>
  </p:clrMapOvr>
  <p:transition xmlns:p14="http://schemas.microsoft.com/office/powerpoint/2010/mai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dirty="0" smtClean="0"/>
              <a:t>What is Commentary?</a:t>
            </a:r>
          </a:p>
        </p:txBody>
      </p:sp>
      <p:sp>
        <p:nvSpPr>
          <p:cNvPr id="23555" name="Rectangle 3"/>
          <p:cNvSpPr>
            <a:spLocks noGrp="1" noChangeArrowheads="1"/>
          </p:cNvSpPr>
          <p:nvPr>
            <p:ph type="body" idx="1"/>
          </p:nvPr>
        </p:nvSpPr>
        <p:spPr>
          <a:xfrm>
            <a:off x="2438400" y="1600200"/>
            <a:ext cx="2819400" cy="4648200"/>
          </a:xfrm>
        </p:spPr>
        <p:txBody>
          <a:bodyPr/>
          <a:lstStyle/>
          <a:p>
            <a:pPr eaLnBrk="1" hangingPunct="1">
              <a:lnSpc>
                <a:spcPct val="90000"/>
              </a:lnSpc>
              <a:defRPr/>
            </a:pPr>
            <a:r>
              <a:rPr lang="en-US" sz="2400" b="1" dirty="0" smtClean="0"/>
              <a:t>Commentary:</a:t>
            </a:r>
            <a:r>
              <a:rPr lang="en-US" sz="2400" dirty="0" smtClean="0"/>
              <a:t>  Written communication that explains how a student did or did not meet a standard.</a:t>
            </a:r>
          </a:p>
          <a:p>
            <a:pPr eaLnBrk="1" hangingPunct="1">
              <a:lnSpc>
                <a:spcPct val="90000"/>
              </a:lnSpc>
              <a:defRPr/>
            </a:pPr>
            <a:r>
              <a:rPr lang="en-US" sz="2400" b="1" dirty="0" smtClean="0"/>
              <a:t>Commentary:</a:t>
            </a:r>
          </a:p>
          <a:p>
            <a:pPr eaLnBrk="1" hangingPunct="1">
              <a:lnSpc>
                <a:spcPct val="90000"/>
              </a:lnSpc>
              <a:buFont typeface="Wingdings" pitchFamily="2" charset="2"/>
              <a:buNone/>
              <a:defRPr/>
            </a:pPr>
            <a:r>
              <a:rPr lang="en-US" sz="2400" dirty="0" smtClean="0"/>
              <a:t>	Explains what can be done the next time to meet the standard</a:t>
            </a:r>
          </a:p>
        </p:txBody>
      </p:sp>
      <p:sp>
        <p:nvSpPr>
          <p:cNvPr id="19460" name="Rectangle 4"/>
          <p:cNvSpPr>
            <a:spLocks noChangeArrowheads="1"/>
          </p:cNvSpPr>
          <p:nvPr/>
        </p:nvSpPr>
        <p:spPr bwMode="auto">
          <a:xfrm>
            <a:off x="5638800" y="1752600"/>
            <a:ext cx="3048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dirty="0"/>
              <a:t>Good Commentary:</a:t>
            </a:r>
          </a:p>
          <a:p>
            <a:r>
              <a:rPr lang="en-US" dirty="0"/>
              <a:t>	</a:t>
            </a:r>
            <a:r>
              <a:rPr lang="en-US" sz="2000" dirty="0">
                <a:latin typeface="Lucida Calligraphy" pitchFamily="66" charset="0"/>
              </a:rPr>
              <a:t>Great job Amanda, you met standards because your work shows/ demonstrates that you understand the difference between theoretical and experimental probability. Your answer is thorough and shows your complete thought process. </a:t>
            </a:r>
          </a:p>
        </p:txBody>
      </p:sp>
    </p:spTree>
  </p:cSld>
  <p:clrMapOvr>
    <a:masterClrMapping/>
  </p:clrMapOvr>
  <p:transition xmlns:p14="http://schemas.microsoft.com/office/powerpoint/2010/mai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dirty="0" smtClean="0"/>
              <a:t>Respect</a:t>
            </a:r>
          </a:p>
        </p:txBody>
      </p:sp>
      <p:sp>
        <p:nvSpPr>
          <p:cNvPr id="6147" name="Rectangle 3"/>
          <p:cNvSpPr>
            <a:spLocks noGrp="1" noChangeArrowheads="1"/>
          </p:cNvSpPr>
          <p:nvPr>
            <p:ph type="body" idx="1"/>
          </p:nvPr>
        </p:nvSpPr>
        <p:spPr/>
        <p:txBody>
          <a:bodyPr/>
          <a:lstStyle/>
          <a:p>
            <a:pPr eaLnBrk="1" hangingPunct="1">
              <a:defRPr/>
            </a:pPr>
            <a:r>
              <a:rPr lang="en-US" smtClean="0"/>
              <a:t>What does it mean to you?</a:t>
            </a:r>
          </a:p>
          <a:p>
            <a:pPr eaLnBrk="1" hangingPunct="1">
              <a:defRPr/>
            </a:pPr>
            <a:r>
              <a:rPr lang="en-US" smtClean="0"/>
              <a:t>Dictionary.com says:</a:t>
            </a:r>
          </a:p>
          <a:p>
            <a:pPr lvl="1" eaLnBrk="1" hangingPunct="1">
              <a:defRPr/>
            </a:pPr>
            <a:r>
              <a:rPr lang="en-US" smtClean="0"/>
              <a:t>to hold in esteem or honor: </a:t>
            </a:r>
            <a:r>
              <a:rPr lang="en-US" b="1" i="1" smtClean="0"/>
              <a:t>to respect your hero.</a:t>
            </a:r>
            <a:endParaRPr lang="en-US" smtClean="0"/>
          </a:p>
          <a:p>
            <a:pPr lvl="1" eaLnBrk="1" hangingPunct="1">
              <a:defRPr/>
            </a:pPr>
            <a:r>
              <a:rPr lang="en-US" smtClean="0"/>
              <a:t>to show regard or consideration for: </a:t>
            </a:r>
            <a:r>
              <a:rPr lang="en-US" b="1" i="1" smtClean="0"/>
              <a:t>to respect someone's rights.</a:t>
            </a:r>
          </a:p>
          <a:p>
            <a:pPr lvl="1" eaLnBrk="1" hangingPunct="1">
              <a:defRPr/>
            </a:pPr>
            <a:r>
              <a:rPr lang="en-US" smtClean="0"/>
              <a:t>to refrain from intruding upon or interfering with: </a:t>
            </a:r>
            <a:r>
              <a:rPr lang="en-US" b="1" i="1" smtClean="0"/>
              <a:t>to respect a person's privacy.</a:t>
            </a:r>
            <a:r>
              <a:rPr lang="en-US" smtClean="0"/>
              <a:t> </a:t>
            </a:r>
          </a:p>
        </p:txBody>
      </p:sp>
    </p:spTree>
  </p:cSld>
  <p:clrMapOvr>
    <a:masterClrMapping/>
  </p:clrMapOvr>
  <p:transition xmlns:p14="http://schemas.microsoft.com/office/powerpoint/2010/mai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dirty="0" smtClean="0"/>
              <a:t>Guidelines for </a:t>
            </a:r>
            <a:r>
              <a:rPr lang="en-US" dirty="0" err="1" smtClean="0"/>
              <a:t>Bellwork</a:t>
            </a:r>
            <a:r>
              <a:rPr lang="en-US" dirty="0" smtClean="0"/>
              <a:t> and Question of the Day (QOD)</a:t>
            </a:r>
          </a:p>
        </p:txBody>
      </p:sp>
      <p:sp>
        <p:nvSpPr>
          <p:cNvPr id="24579" name="Rectangle 3"/>
          <p:cNvSpPr>
            <a:spLocks noGrp="1" noChangeArrowheads="1"/>
          </p:cNvSpPr>
          <p:nvPr>
            <p:ph type="body" idx="1"/>
          </p:nvPr>
        </p:nvSpPr>
        <p:spPr>
          <a:xfrm>
            <a:off x="2438400" y="1447800"/>
            <a:ext cx="6400800" cy="5257800"/>
          </a:xfrm>
        </p:spPr>
        <p:txBody>
          <a:bodyPr/>
          <a:lstStyle/>
          <a:p>
            <a:pPr eaLnBrk="1" hangingPunct="1">
              <a:lnSpc>
                <a:spcPct val="90000"/>
              </a:lnSpc>
              <a:defRPr/>
            </a:pPr>
            <a:r>
              <a:rPr lang="en-US" sz="2800" dirty="0" smtClean="0"/>
              <a:t>Two days’ worth of </a:t>
            </a:r>
            <a:r>
              <a:rPr lang="en-US" sz="2800" dirty="0" err="1" smtClean="0"/>
              <a:t>Bellwork</a:t>
            </a:r>
            <a:r>
              <a:rPr lang="en-US" sz="2800" dirty="0" smtClean="0"/>
              <a:t> and QOD per page. </a:t>
            </a:r>
          </a:p>
          <a:p>
            <a:pPr lvl="1" eaLnBrk="1" hangingPunct="1">
              <a:lnSpc>
                <a:spcPct val="90000"/>
              </a:lnSpc>
              <a:defRPr/>
            </a:pPr>
            <a:r>
              <a:rPr lang="en-US" sz="2400" dirty="0" smtClean="0"/>
              <a:t>Write the next two days’ </a:t>
            </a:r>
            <a:r>
              <a:rPr lang="en-US" sz="2400" dirty="0" err="1" smtClean="0"/>
              <a:t>Bellwork</a:t>
            </a:r>
            <a:r>
              <a:rPr lang="en-US" sz="2400" dirty="0" smtClean="0"/>
              <a:t> and QOD on the back.</a:t>
            </a:r>
          </a:p>
          <a:p>
            <a:pPr eaLnBrk="1" hangingPunct="1">
              <a:lnSpc>
                <a:spcPct val="90000"/>
              </a:lnSpc>
              <a:defRPr/>
            </a:pPr>
            <a:r>
              <a:rPr lang="en-US" sz="2800" dirty="0" smtClean="0"/>
              <a:t>At the top of a </a:t>
            </a:r>
            <a:r>
              <a:rPr lang="en-US" sz="2800" b="1" i="1" dirty="0" smtClean="0"/>
              <a:t>new</a:t>
            </a:r>
            <a:r>
              <a:rPr lang="en-US" sz="2800" dirty="0" smtClean="0"/>
              <a:t> page and ½ way on the same page write the date and the lesson objective/title.</a:t>
            </a:r>
          </a:p>
          <a:p>
            <a:pPr eaLnBrk="1" hangingPunct="1">
              <a:lnSpc>
                <a:spcPct val="90000"/>
              </a:lnSpc>
              <a:defRPr/>
            </a:pPr>
            <a:r>
              <a:rPr lang="en-US" sz="2800" dirty="0" smtClean="0"/>
              <a:t>For </a:t>
            </a:r>
            <a:r>
              <a:rPr lang="en-US" sz="2800" dirty="0" err="1" smtClean="0"/>
              <a:t>Bellwork</a:t>
            </a:r>
            <a:r>
              <a:rPr lang="en-US" sz="2800" dirty="0" smtClean="0"/>
              <a:t>, simply solve the problem or answer the question.</a:t>
            </a:r>
          </a:p>
          <a:p>
            <a:pPr eaLnBrk="1" hangingPunct="1">
              <a:lnSpc>
                <a:spcPct val="90000"/>
              </a:lnSpc>
              <a:defRPr/>
            </a:pPr>
            <a:r>
              <a:rPr lang="en-US" sz="2800" dirty="0" smtClean="0"/>
              <a:t>For QOD, first write the question, followed by your answer.</a:t>
            </a:r>
          </a:p>
          <a:p>
            <a:pPr lvl="1" eaLnBrk="1" hangingPunct="1">
              <a:lnSpc>
                <a:spcPct val="90000"/>
              </a:lnSpc>
              <a:defRPr/>
            </a:pPr>
            <a:r>
              <a:rPr lang="en-US" sz="2400" dirty="0" smtClean="0"/>
              <a:t>Use labels, complete sentences, and details in your answers.</a:t>
            </a:r>
          </a:p>
        </p:txBody>
      </p:sp>
    </p:spTree>
  </p:cSld>
  <p:clrMapOvr>
    <a:masterClrMapping/>
  </p:clrMapOvr>
  <p:transition xmlns:p14="http://schemas.microsoft.com/office/powerpoint/2010/mai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mtClean="0"/>
              <a:t>Guidelines for Taking Notes</a:t>
            </a:r>
          </a:p>
        </p:txBody>
      </p:sp>
      <p:sp>
        <p:nvSpPr>
          <p:cNvPr id="25603" name="Rectangle 3"/>
          <p:cNvSpPr>
            <a:spLocks noGrp="1" noChangeArrowheads="1"/>
          </p:cNvSpPr>
          <p:nvPr>
            <p:ph type="body" idx="1"/>
          </p:nvPr>
        </p:nvSpPr>
        <p:spPr>
          <a:xfrm>
            <a:off x="2438400" y="1219200"/>
            <a:ext cx="6400800" cy="5410200"/>
          </a:xfrm>
        </p:spPr>
        <p:txBody>
          <a:bodyPr/>
          <a:lstStyle/>
          <a:p>
            <a:pPr eaLnBrk="1" hangingPunct="1">
              <a:lnSpc>
                <a:spcPct val="90000"/>
              </a:lnSpc>
              <a:defRPr/>
            </a:pPr>
            <a:r>
              <a:rPr lang="en-US" sz="3000" dirty="0" smtClean="0"/>
              <a:t>All notes from the lesson go in the math notes section. </a:t>
            </a:r>
          </a:p>
          <a:p>
            <a:pPr lvl="1" eaLnBrk="1" hangingPunct="1">
              <a:lnSpc>
                <a:spcPct val="90000"/>
              </a:lnSpc>
              <a:defRPr/>
            </a:pPr>
            <a:r>
              <a:rPr lang="en-US" dirty="0" smtClean="0"/>
              <a:t>Mrs. Ritter does not want to find math notes amongst your science papers. </a:t>
            </a:r>
          </a:p>
          <a:p>
            <a:pPr eaLnBrk="1" hangingPunct="1">
              <a:lnSpc>
                <a:spcPct val="90000"/>
              </a:lnSpc>
              <a:defRPr/>
            </a:pPr>
            <a:r>
              <a:rPr lang="en-US" sz="3000" dirty="0" smtClean="0"/>
              <a:t>At the top of a </a:t>
            </a:r>
            <a:r>
              <a:rPr lang="en-US" sz="3000" b="1" i="1" dirty="0" smtClean="0"/>
              <a:t>new</a:t>
            </a:r>
            <a:r>
              <a:rPr lang="en-US" sz="3000" dirty="0" smtClean="0"/>
              <a:t> page, write the date and lesson objective/title.</a:t>
            </a:r>
          </a:p>
          <a:p>
            <a:pPr eaLnBrk="1" hangingPunct="1">
              <a:lnSpc>
                <a:spcPct val="90000"/>
              </a:lnSpc>
              <a:defRPr/>
            </a:pPr>
            <a:r>
              <a:rPr lang="en-US" sz="3000" dirty="0" smtClean="0"/>
              <a:t>Notes must be detailed and </a:t>
            </a:r>
            <a:r>
              <a:rPr lang="en-US" sz="3000" dirty="0" smtClean="0"/>
              <a:t>thorough</a:t>
            </a:r>
            <a:endParaRPr lang="en-US" sz="3000" dirty="0" smtClean="0"/>
          </a:p>
        </p:txBody>
      </p:sp>
    </p:spTree>
  </p:cSld>
  <p:clrMapOvr>
    <a:masterClrMapping/>
  </p:clrMapOvr>
  <p:transition xmlns:p14="http://schemas.microsoft.com/office/powerpoint/2010/mai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914400"/>
          </a:xfrm>
        </p:spPr>
        <p:txBody>
          <a:bodyPr/>
          <a:lstStyle/>
          <a:p>
            <a:r>
              <a:rPr lang="en-US" dirty="0" smtClean="0"/>
              <a:t>Weighted Averages</a:t>
            </a:r>
            <a:endParaRPr lang="en-US" dirty="0"/>
          </a:p>
        </p:txBody>
      </p:sp>
      <p:sp>
        <p:nvSpPr>
          <p:cNvPr id="3" name="Content Placeholder 2"/>
          <p:cNvSpPr>
            <a:spLocks noGrp="1"/>
          </p:cNvSpPr>
          <p:nvPr>
            <p:ph idx="1"/>
          </p:nvPr>
        </p:nvSpPr>
        <p:spPr>
          <a:xfrm>
            <a:off x="2438400" y="1219200"/>
            <a:ext cx="6400800" cy="4495800"/>
          </a:xfrm>
        </p:spPr>
        <p:txBody>
          <a:bodyPr/>
          <a:lstStyle/>
          <a:p>
            <a:r>
              <a:rPr lang="en-US" dirty="0" smtClean="0"/>
              <a:t>Grades are based upon </a:t>
            </a:r>
            <a:r>
              <a:rPr lang="en-US" dirty="0" smtClean="0"/>
              <a:t>weighted averages</a:t>
            </a:r>
            <a:r>
              <a:rPr lang="en-US" dirty="0"/>
              <a:t> </a:t>
            </a:r>
            <a:r>
              <a:rPr lang="en-US" dirty="0" smtClean="0"/>
              <a:t>as outlined below:</a:t>
            </a:r>
            <a:endParaRPr lang="en-US" dirty="0" smtClean="0"/>
          </a:p>
          <a:p>
            <a:pPr lvl="1"/>
            <a:r>
              <a:rPr lang="en-US" dirty="0" smtClean="0"/>
              <a:t>Class work – 30%</a:t>
            </a:r>
            <a:endParaRPr lang="en-US" dirty="0" smtClean="0"/>
          </a:p>
          <a:p>
            <a:pPr lvl="1"/>
            <a:r>
              <a:rPr lang="en-US" dirty="0" smtClean="0"/>
              <a:t>Homework – 15%</a:t>
            </a:r>
          </a:p>
          <a:p>
            <a:pPr lvl="1"/>
            <a:r>
              <a:rPr lang="en-US" dirty="0" smtClean="0"/>
              <a:t>Assessments </a:t>
            </a:r>
            <a:r>
              <a:rPr lang="en-US" sz="1800" dirty="0" smtClean="0"/>
              <a:t>(tests and projects) </a:t>
            </a:r>
            <a:r>
              <a:rPr lang="en-US" dirty="0" smtClean="0"/>
              <a:t>– 30%</a:t>
            </a:r>
          </a:p>
          <a:p>
            <a:pPr lvl="1"/>
            <a:r>
              <a:rPr lang="en-US" dirty="0" smtClean="0"/>
              <a:t>Quizzes – 20%</a:t>
            </a:r>
          </a:p>
          <a:p>
            <a:pPr lvl="1"/>
            <a:r>
              <a:rPr lang="en-US" dirty="0" smtClean="0"/>
              <a:t>Exam </a:t>
            </a:r>
            <a:r>
              <a:rPr lang="en-US" sz="1600" dirty="0" smtClean="0"/>
              <a:t>(Semester and End of Course) </a:t>
            </a:r>
            <a:r>
              <a:rPr lang="en-US" dirty="0" smtClean="0"/>
              <a:t>– 5%</a:t>
            </a:r>
            <a:endParaRPr lang="en-US" sz="1600" dirty="0" smtClean="0"/>
          </a:p>
          <a:p>
            <a:pPr lvl="1"/>
            <a:endParaRPr lang="en-US" dirty="0" smtClean="0"/>
          </a:p>
        </p:txBody>
      </p:sp>
    </p:spTree>
    <p:extLst>
      <p:ext uri="{BB962C8B-B14F-4D97-AF65-F5344CB8AC3E}">
        <p14:creationId xmlns:p14="http://schemas.microsoft.com/office/powerpoint/2010/main" val="2340634765"/>
      </p:ext>
    </p:extLst>
  </p:cSld>
  <p:clrMapOvr>
    <a:masterClrMapping/>
  </p:clrMapOvr>
  <p:transition xmlns:p14="http://schemas.microsoft.com/office/powerpoint/2010/mai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438400" y="228600"/>
            <a:ext cx="6400800" cy="685800"/>
          </a:xfrm>
        </p:spPr>
        <p:txBody>
          <a:bodyPr/>
          <a:lstStyle/>
          <a:p>
            <a:pPr eaLnBrk="1" hangingPunct="1">
              <a:defRPr/>
            </a:pPr>
            <a:r>
              <a:rPr lang="en-US" dirty="0" smtClean="0"/>
              <a:t>Homework</a:t>
            </a:r>
          </a:p>
        </p:txBody>
      </p:sp>
      <p:sp>
        <p:nvSpPr>
          <p:cNvPr id="26627" name="Rectangle 3"/>
          <p:cNvSpPr>
            <a:spLocks noGrp="1" noChangeArrowheads="1"/>
          </p:cNvSpPr>
          <p:nvPr>
            <p:ph type="body" idx="1"/>
          </p:nvPr>
        </p:nvSpPr>
        <p:spPr>
          <a:xfrm>
            <a:off x="2438400" y="1219200"/>
            <a:ext cx="6400800" cy="4800600"/>
          </a:xfrm>
        </p:spPr>
        <p:txBody>
          <a:bodyPr/>
          <a:lstStyle/>
          <a:p>
            <a:pPr eaLnBrk="1" hangingPunct="1">
              <a:lnSpc>
                <a:spcPct val="80000"/>
              </a:lnSpc>
              <a:defRPr/>
            </a:pPr>
            <a:r>
              <a:rPr lang="en-US" sz="2800" dirty="0" smtClean="0"/>
              <a:t>Homework is practice for what you have learned  in class.</a:t>
            </a:r>
          </a:p>
          <a:p>
            <a:pPr eaLnBrk="1" hangingPunct="1">
              <a:lnSpc>
                <a:spcPct val="80000"/>
              </a:lnSpc>
              <a:defRPr/>
            </a:pPr>
            <a:r>
              <a:rPr lang="en-US" sz="2800" dirty="0" smtClean="0"/>
              <a:t>My expectation is that you will try your best on your homework. You cannot succeed in math or religion without completing your homework. </a:t>
            </a:r>
          </a:p>
          <a:p>
            <a:pPr eaLnBrk="1" hangingPunct="1">
              <a:lnSpc>
                <a:spcPct val="80000"/>
              </a:lnSpc>
              <a:defRPr/>
            </a:pPr>
            <a:r>
              <a:rPr lang="en-US" sz="2800" dirty="0" smtClean="0"/>
              <a:t>Unless otherwise stated, homework is due the day after it is assigned. </a:t>
            </a:r>
          </a:p>
          <a:p>
            <a:pPr eaLnBrk="1" hangingPunct="1">
              <a:lnSpc>
                <a:spcPct val="80000"/>
              </a:lnSpc>
              <a:defRPr/>
            </a:pPr>
            <a:r>
              <a:rPr lang="en-US" sz="2800" dirty="0" smtClean="0"/>
              <a:t>Homework (unless it is a major task/project not finished in class) is for credit only. </a:t>
            </a:r>
          </a:p>
          <a:p>
            <a:pPr eaLnBrk="1" hangingPunct="1">
              <a:lnSpc>
                <a:spcPct val="80000"/>
              </a:lnSpc>
              <a:defRPr/>
            </a:pPr>
            <a:r>
              <a:rPr lang="en-US" sz="2800" dirty="0" smtClean="0"/>
              <a:t>All assignments are to be written in agenda daily. </a:t>
            </a:r>
          </a:p>
        </p:txBody>
      </p:sp>
    </p:spTree>
  </p:cSld>
  <p:clrMapOvr>
    <a:masterClrMapping/>
  </p:clrMapOvr>
  <p:transition xmlns:p14="http://schemas.microsoft.com/office/powerpoint/2010/mai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762000"/>
          </a:xfrm>
        </p:spPr>
        <p:txBody>
          <a:bodyPr/>
          <a:lstStyle/>
          <a:p>
            <a:pPr eaLnBrk="1" hangingPunct="1">
              <a:defRPr/>
            </a:pPr>
            <a:r>
              <a:rPr lang="en-US" dirty="0" smtClean="0"/>
              <a:t>Homework Completion </a:t>
            </a:r>
          </a:p>
        </p:txBody>
      </p:sp>
      <p:sp>
        <p:nvSpPr>
          <p:cNvPr id="3" name="Content Placeholder 2"/>
          <p:cNvSpPr>
            <a:spLocks noGrp="1"/>
          </p:cNvSpPr>
          <p:nvPr>
            <p:ph idx="1"/>
          </p:nvPr>
        </p:nvSpPr>
        <p:spPr>
          <a:xfrm>
            <a:off x="2438400" y="1143000"/>
            <a:ext cx="6400800" cy="4953000"/>
          </a:xfrm>
        </p:spPr>
        <p:txBody>
          <a:bodyPr/>
          <a:lstStyle/>
          <a:p>
            <a:pPr eaLnBrk="1" hangingPunct="1">
              <a:lnSpc>
                <a:spcPct val="80000"/>
              </a:lnSpc>
              <a:defRPr/>
            </a:pPr>
            <a:r>
              <a:rPr lang="en-US" sz="2800" dirty="0" smtClean="0"/>
              <a:t>If you complete it according to expectation, you earn a 100% for the assignment. </a:t>
            </a:r>
          </a:p>
          <a:p>
            <a:pPr eaLnBrk="1" hangingPunct="1">
              <a:lnSpc>
                <a:spcPct val="80000"/>
              </a:lnSpc>
              <a:defRPr/>
            </a:pPr>
            <a:r>
              <a:rPr lang="en-US" sz="2800" dirty="0" smtClean="0"/>
              <a:t>If work is shown according to expectation and the majority of the problems are complete (over 50%), you will receive 75% for the assignment.</a:t>
            </a:r>
          </a:p>
          <a:p>
            <a:pPr eaLnBrk="1" hangingPunct="1">
              <a:lnSpc>
                <a:spcPct val="80000"/>
              </a:lnSpc>
              <a:defRPr/>
            </a:pPr>
            <a:r>
              <a:rPr lang="en-US" sz="2800" dirty="0" smtClean="0"/>
              <a:t>If only answers are given or less than 50% of the assignment is complete, you will receive 50% for the assignment.</a:t>
            </a:r>
          </a:p>
          <a:p>
            <a:pPr eaLnBrk="1" hangingPunct="1">
              <a:lnSpc>
                <a:spcPct val="80000"/>
              </a:lnSpc>
              <a:defRPr/>
            </a:pPr>
            <a:r>
              <a:rPr lang="en-US" sz="2800" dirty="0" smtClean="0"/>
              <a:t>Anything less, you will receive 0%.</a:t>
            </a:r>
          </a:p>
          <a:p>
            <a:pPr eaLnBrk="1" hangingPunct="1">
              <a:lnSpc>
                <a:spcPct val="80000"/>
              </a:lnSpc>
              <a:defRPr/>
            </a:pPr>
            <a:endParaRPr lang="en-US" dirty="0" smtClean="0"/>
          </a:p>
          <a:p>
            <a:pPr eaLnBrk="1" hangingPunct="1">
              <a:defRPr/>
            </a:pPr>
            <a:endParaRPr lang="en-US" dirty="0" smtClean="0"/>
          </a:p>
        </p:txBody>
      </p:sp>
    </p:spTree>
  </p:cSld>
  <p:clrMapOvr>
    <a:masterClrMapping/>
  </p:clrMapOvr>
  <p:transition xmlns:p14="http://schemas.microsoft.com/office/powerpoint/2010/mai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838200"/>
          </a:xfrm>
        </p:spPr>
        <p:txBody>
          <a:bodyPr/>
          <a:lstStyle/>
          <a:p>
            <a:pPr eaLnBrk="1" hangingPunct="1">
              <a:defRPr/>
            </a:pPr>
            <a:r>
              <a:rPr lang="en-US" dirty="0" smtClean="0"/>
              <a:t>Late Fee</a:t>
            </a:r>
          </a:p>
        </p:txBody>
      </p:sp>
      <p:sp>
        <p:nvSpPr>
          <p:cNvPr id="3" name="Content Placeholder 2"/>
          <p:cNvSpPr>
            <a:spLocks noGrp="1"/>
          </p:cNvSpPr>
          <p:nvPr>
            <p:ph idx="1"/>
          </p:nvPr>
        </p:nvSpPr>
        <p:spPr>
          <a:xfrm>
            <a:off x="2438400" y="990600"/>
            <a:ext cx="6400800" cy="5562600"/>
          </a:xfrm>
        </p:spPr>
        <p:txBody>
          <a:bodyPr/>
          <a:lstStyle/>
          <a:p>
            <a:pPr eaLnBrk="1" hangingPunct="1">
              <a:defRPr/>
            </a:pPr>
            <a:r>
              <a:rPr lang="en-US" sz="2600" dirty="0" smtClean="0"/>
              <a:t>Any work not turned in on the date it is due, except absent work, can still be turned in. </a:t>
            </a:r>
          </a:p>
          <a:p>
            <a:pPr eaLnBrk="1" hangingPunct="1">
              <a:defRPr/>
            </a:pPr>
            <a:r>
              <a:rPr lang="en-US" sz="2600" dirty="0" smtClean="0"/>
              <a:t>You are expected to still complete the assignment.</a:t>
            </a:r>
          </a:p>
          <a:p>
            <a:pPr eaLnBrk="1" hangingPunct="1">
              <a:defRPr/>
            </a:pPr>
            <a:r>
              <a:rPr lang="en-US" sz="2600" dirty="0" smtClean="0"/>
              <a:t>Late fee = 10% per day late up to the 5</a:t>
            </a:r>
            <a:r>
              <a:rPr lang="en-US" sz="2600" baseline="30000" dirty="0" smtClean="0"/>
              <a:t>th</a:t>
            </a:r>
            <a:r>
              <a:rPr lang="en-US" sz="2600" dirty="0" smtClean="0"/>
              <a:t> day. After that, you will receive 50% credit.  </a:t>
            </a:r>
          </a:p>
          <a:p>
            <a:pPr eaLnBrk="1" hangingPunct="1">
              <a:defRPr/>
            </a:pPr>
            <a:r>
              <a:rPr lang="en-US" sz="2600" dirty="0" smtClean="0"/>
              <a:t>Fifty percent is the minimum you can receive for any late assignment regardless of how late it is.</a:t>
            </a:r>
          </a:p>
          <a:p>
            <a:pPr eaLnBrk="1" hangingPunct="1">
              <a:defRPr/>
            </a:pPr>
            <a:r>
              <a:rPr lang="en-US" sz="2600" dirty="0" smtClean="0"/>
              <a:t>Fifty percent is better than zero percent...</a:t>
            </a:r>
          </a:p>
          <a:p>
            <a:pPr eaLnBrk="1" hangingPunct="1">
              <a:defRPr/>
            </a:pPr>
            <a:endParaRPr lang="en-US" dirty="0" smtClean="0"/>
          </a:p>
        </p:txBody>
      </p:sp>
    </p:spTree>
  </p:cSld>
  <p:clrMapOvr>
    <a:masterClrMapping/>
  </p:clrMapOvr>
  <p:transition xmlns:p14="http://schemas.microsoft.com/office/powerpoint/2010/mai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6400800" cy="762000"/>
          </a:xfrm>
        </p:spPr>
        <p:txBody>
          <a:bodyPr/>
          <a:lstStyle/>
          <a:p>
            <a:pPr eaLnBrk="1" hangingPunct="1">
              <a:defRPr/>
            </a:pPr>
            <a:r>
              <a:rPr lang="en-US" dirty="0" smtClean="0"/>
              <a:t>Absent Work</a:t>
            </a:r>
          </a:p>
        </p:txBody>
      </p:sp>
      <p:sp>
        <p:nvSpPr>
          <p:cNvPr id="3" name="Content Placeholder 2"/>
          <p:cNvSpPr>
            <a:spLocks noGrp="1"/>
          </p:cNvSpPr>
          <p:nvPr>
            <p:ph idx="1"/>
          </p:nvPr>
        </p:nvSpPr>
        <p:spPr>
          <a:xfrm>
            <a:off x="2438400" y="838200"/>
            <a:ext cx="6400800" cy="5791200"/>
          </a:xfrm>
        </p:spPr>
        <p:txBody>
          <a:bodyPr/>
          <a:lstStyle/>
          <a:p>
            <a:pPr eaLnBrk="1" hangingPunct="1">
              <a:defRPr/>
            </a:pPr>
            <a:r>
              <a:rPr lang="en-US" sz="2600" dirty="0" smtClean="0"/>
              <a:t>You will have one day for every day of absence to turn in your missed work. </a:t>
            </a:r>
          </a:p>
          <a:p>
            <a:pPr lvl="1" eaLnBrk="1" hangingPunct="1">
              <a:defRPr/>
            </a:pPr>
            <a:r>
              <a:rPr lang="en-US" sz="2200" dirty="0" smtClean="0"/>
              <a:t>Ex. If you are home sick for three days, you have three school days to return any work missed. </a:t>
            </a:r>
          </a:p>
          <a:p>
            <a:pPr eaLnBrk="1" hangingPunct="1">
              <a:defRPr/>
            </a:pPr>
            <a:r>
              <a:rPr lang="en-US" sz="2600" dirty="0" smtClean="0"/>
              <a:t>After the absent deadline, you will be assessed the 10% per day late fee.</a:t>
            </a:r>
          </a:p>
          <a:p>
            <a:pPr eaLnBrk="1" hangingPunct="1">
              <a:defRPr/>
            </a:pPr>
            <a:r>
              <a:rPr lang="en-US" sz="2600" dirty="0" smtClean="0"/>
              <a:t>The only exception is long-term projects as the deadline is given well in advance</a:t>
            </a:r>
            <a:r>
              <a:rPr lang="en-US" sz="2600" dirty="0" smtClean="0"/>
              <a:t>. These are due the day you return to school</a:t>
            </a:r>
            <a:endParaRPr lang="en-US" sz="2600" dirty="0" smtClean="0"/>
          </a:p>
          <a:p>
            <a:pPr eaLnBrk="1" hangingPunct="1">
              <a:defRPr/>
            </a:pPr>
            <a:r>
              <a:rPr lang="en-US" sz="2600" dirty="0" smtClean="0"/>
              <a:t>If you are absent more than one day, please ask a sibling or Mom or Dad to pick up your homework.</a:t>
            </a:r>
          </a:p>
          <a:p>
            <a:pPr eaLnBrk="1" hangingPunct="1">
              <a:defRPr/>
            </a:pPr>
            <a:endParaRPr lang="en-US" sz="2600" dirty="0" smtClean="0"/>
          </a:p>
          <a:p>
            <a:pPr eaLnBrk="1" hangingPunct="1">
              <a:defRPr/>
            </a:pPr>
            <a:endParaRPr lang="en-US" dirty="0" smtClean="0"/>
          </a:p>
          <a:p>
            <a:pPr eaLnBrk="1" hangingPunct="1">
              <a:defRPr/>
            </a:pPr>
            <a:endParaRPr lang="en-US" dirty="0" smtClean="0"/>
          </a:p>
        </p:txBody>
      </p:sp>
    </p:spTree>
  </p:cSld>
  <p:clrMapOvr>
    <a:masterClrMapping/>
  </p:clrMapOvr>
  <p:transition xmlns:p14="http://schemas.microsoft.com/office/powerpoint/2010/mai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762000"/>
          </a:xfrm>
        </p:spPr>
        <p:txBody>
          <a:bodyPr/>
          <a:lstStyle/>
          <a:p>
            <a:r>
              <a:rPr lang="en-US" sz="3200" dirty="0" smtClean="0"/>
              <a:t>Class work</a:t>
            </a:r>
            <a:endParaRPr lang="en-US" sz="3200" dirty="0"/>
          </a:p>
        </p:txBody>
      </p:sp>
      <p:sp>
        <p:nvSpPr>
          <p:cNvPr id="3" name="Content Placeholder 2"/>
          <p:cNvSpPr>
            <a:spLocks noGrp="1"/>
          </p:cNvSpPr>
          <p:nvPr>
            <p:ph idx="1"/>
          </p:nvPr>
        </p:nvSpPr>
        <p:spPr>
          <a:xfrm>
            <a:off x="2438400" y="1066800"/>
            <a:ext cx="6400800" cy="5638800"/>
          </a:xfrm>
        </p:spPr>
        <p:txBody>
          <a:bodyPr/>
          <a:lstStyle/>
          <a:p>
            <a:r>
              <a:rPr lang="en-US" sz="2400" dirty="0" smtClean="0"/>
              <a:t>Participation </a:t>
            </a:r>
            <a:r>
              <a:rPr lang="en-US" sz="2400" dirty="0"/>
              <a:t>in class activities and class assignments are important to </a:t>
            </a:r>
            <a:r>
              <a:rPr lang="en-US" sz="2400" dirty="0" smtClean="0"/>
              <a:t>informally assess </a:t>
            </a:r>
            <a:r>
              <a:rPr lang="en-US" sz="2400" dirty="0"/>
              <a:t>student learning and understanding. </a:t>
            </a:r>
            <a:endParaRPr lang="en-US" sz="2400" dirty="0" smtClean="0"/>
          </a:p>
          <a:p>
            <a:r>
              <a:rPr lang="en-US" sz="2400" dirty="0" smtClean="0"/>
              <a:t>All </a:t>
            </a:r>
            <a:r>
              <a:rPr lang="en-US" sz="2400" dirty="0"/>
              <a:t>students are expected to participate in </a:t>
            </a:r>
            <a:r>
              <a:rPr lang="en-US" sz="2400" dirty="0" smtClean="0"/>
              <a:t>class. </a:t>
            </a:r>
          </a:p>
          <a:p>
            <a:r>
              <a:rPr lang="en-US" sz="2400" dirty="0" smtClean="0"/>
              <a:t>Students </a:t>
            </a:r>
            <a:r>
              <a:rPr lang="en-US" sz="2400" dirty="0"/>
              <a:t>will receive a participation grade on a daily basis. </a:t>
            </a:r>
            <a:endParaRPr lang="en-US" sz="2400" dirty="0" smtClean="0"/>
          </a:p>
          <a:p>
            <a:r>
              <a:rPr lang="en-US" sz="2400" dirty="0" smtClean="0"/>
              <a:t>Participating </a:t>
            </a:r>
            <a:r>
              <a:rPr lang="en-US" sz="2400" dirty="0"/>
              <a:t>in note-taking is </a:t>
            </a:r>
            <a:r>
              <a:rPr lang="en-US" sz="2400" dirty="0" smtClean="0"/>
              <a:t>a part </a:t>
            </a:r>
            <a:r>
              <a:rPr lang="en-US" sz="2400" dirty="0"/>
              <a:t>of the class experience. </a:t>
            </a:r>
            <a:endParaRPr lang="en-US" sz="2400" dirty="0" smtClean="0"/>
          </a:p>
          <a:p>
            <a:r>
              <a:rPr lang="en-US" sz="2400" dirty="0" smtClean="0"/>
              <a:t>Students </a:t>
            </a:r>
            <a:r>
              <a:rPr lang="en-US" sz="2400" dirty="0"/>
              <a:t>are expected to take notes in their </a:t>
            </a:r>
            <a:r>
              <a:rPr lang="en-US" sz="2400" dirty="0" smtClean="0"/>
              <a:t>workbooks </a:t>
            </a:r>
            <a:r>
              <a:rPr lang="en-US" sz="2400" dirty="0"/>
              <a:t>or 3-ring binder. </a:t>
            </a:r>
            <a:endParaRPr lang="en-US" sz="2400" dirty="0" smtClean="0"/>
          </a:p>
          <a:p>
            <a:r>
              <a:rPr lang="en-US" sz="2400" dirty="0" smtClean="0"/>
              <a:t>Students are </a:t>
            </a:r>
            <a:r>
              <a:rPr lang="en-US" sz="2400" dirty="0"/>
              <a:t>responsible for any work missed during the instructional </a:t>
            </a:r>
            <a:r>
              <a:rPr lang="en-US" sz="2400" dirty="0" smtClean="0"/>
              <a:t>day.</a:t>
            </a:r>
            <a:endParaRPr lang="en-US" sz="2400" dirty="0"/>
          </a:p>
        </p:txBody>
      </p:sp>
    </p:spTree>
    <p:extLst>
      <p:ext uri="{BB962C8B-B14F-4D97-AF65-F5344CB8AC3E}">
        <p14:creationId xmlns:p14="http://schemas.microsoft.com/office/powerpoint/2010/main" val="153405852"/>
      </p:ext>
    </p:extLst>
  </p:cSld>
  <p:clrMapOvr>
    <a:masterClrMapping/>
  </p:clrMapOvr>
  <p:transition xmlns:p14="http://schemas.microsoft.com/office/powerpoint/2010/mai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762000"/>
          </a:xfrm>
        </p:spPr>
        <p:txBody>
          <a:bodyPr/>
          <a:lstStyle/>
          <a:p>
            <a:r>
              <a:rPr lang="en-US" dirty="0" smtClean="0"/>
              <a:t>Participation Guidelines</a:t>
            </a:r>
            <a:endParaRPr lang="en-US" dirty="0"/>
          </a:p>
        </p:txBody>
      </p:sp>
      <p:sp>
        <p:nvSpPr>
          <p:cNvPr id="3" name="Content Placeholder 2"/>
          <p:cNvSpPr>
            <a:spLocks noGrp="1"/>
          </p:cNvSpPr>
          <p:nvPr>
            <p:ph idx="1"/>
          </p:nvPr>
        </p:nvSpPr>
        <p:spPr>
          <a:xfrm>
            <a:off x="2438400" y="990600"/>
            <a:ext cx="6400800" cy="5562600"/>
          </a:xfrm>
        </p:spPr>
        <p:txBody>
          <a:bodyPr/>
          <a:lstStyle/>
          <a:p>
            <a:r>
              <a:rPr lang="en-US" sz="2400" dirty="0" smtClean="0"/>
              <a:t>Think </a:t>
            </a:r>
            <a:r>
              <a:rPr lang="en-US" sz="2400" dirty="0"/>
              <a:t>about how well you participated in class </a:t>
            </a:r>
            <a:r>
              <a:rPr lang="en-US" sz="2400" dirty="0" smtClean="0"/>
              <a:t>the </a:t>
            </a:r>
            <a:r>
              <a:rPr lang="en-US" sz="2400" dirty="0"/>
              <a:t>week. </a:t>
            </a:r>
            <a:endParaRPr lang="en-US" sz="2400" dirty="0" smtClean="0"/>
          </a:p>
          <a:p>
            <a:r>
              <a:rPr lang="en-US" sz="2400" dirty="0" smtClean="0"/>
              <a:t>Answer </a:t>
            </a:r>
            <a:r>
              <a:rPr lang="en-US" sz="2400" dirty="0"/>
              <a:t>the following questions, as they will help you give yourself a fair participation grade for </a:t>
            </a:r>
            <a:r>
              <a:rPr lang="en-US" sz="2400" dirty="0" smtClean="0"/>
              <a:t>the </a:t>
            </a:r>
            <a:r>
              <a:rPr lang="en-US" sz="2400" dirty="0"/>
              <a:t>week. </a:t>
            </a:r>
            <a:endParaRPr lang="en-US" sz="2400" dirty="0" smtClean="0"/>
          </a:p>
          <a:p>
            <a:pPr lvl="1"/>
            <a:r>
              <a:rPr lang="en-US" sz="2000" dirty="0" smtClean="0"/>
              <a:t>Did </a:t>
            </a:r>
            <a:r>
              <a:rPr lang="en-US" sz="2000" dirty="0"/>
              <a:t>you participate in discussions? </a:t>
            </a:r>
            <a:endParaRPr lang="en-US" sz="2000" dirty="0"/>
          </a:p>
          <a:p>
            <a:pPr lvl="1"/>
            <a:r>
              <a:rPr lang="en-US" sz="2000" dirty="0" smtClean="0"/>
              <a:t>Did </a:t>
            </a:r>
            <a:r>
              <a:rPr lang="en-US" sz="2000" dirty="0"/>
              <a:t>you come prepared to class, having done your homework, so that you could ask questions? </a:t>
            </a:r>
            <a:endParaRPr lang="en-US" sz="2000" dirty="0"/>
          </a:p>
          <a:p>
            <a:pPr lvl="1"/>
            <a:r>
              <a:rPr lang="en-US" sz="2000" dirty="0" smtClean="0"/>
              <a:t>Did </a:t>
            </a:r>
            <a:r>
              <a:rPr lang="en-US" sz="2000" dirty="0"/>
              <a:t>you ask questions when you didn’t understand? </a:t>
            </a:r>
            <a:endParaRPr lang="en-US" sz="2000" dirty="0" smtClean="0"/>
          </a:p>
          <a:p>
            <a:pPr lvl="1"/>
            <a:r>
              <a:rPr lang="en-US" sz="2000" dirty="0" smtClean="0"/>
              <a:t>Did </a:t>
            </a:r>
            <a:r>
              <a:rPr lang="en-US" sz="2000" dirty="0"/>
              <a:t>you listen to others? </a:t>
            </a:r>
            <a:endParaRPr lang="en-US" sz="2400" dirty="0"/>
          </a:p>
        </p:txBody>
      </p:sp>
    </p:spTree>
    <p:extLst>
      <p:ext uri="{BB962C8B-B14F-4D97-AF65-F5344CB8AC3E}">
        <p14:creationId xmlns:p14="http://schemas.microsoft.com/office/powerpoint/2010/main" val="3035680285"/>
      </p:ext>
    </p:extLst>
  </p:cSld>
  <p:clrMapOvr>
    <a:masterClrMapping/>
  </p:clrMapOvr>
  <p:transition xmlns:p14="http://schemas.microsoft.com/office/powerpoint/2010/mai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762000"/>
          </a:xfrm>
        </p:spPr>
        <p:txBody>
          <a:bodyPr/>
          <a:lstStyle/>
          <a:p>
            <a:r>
              <a:rPr lang="en-US" dirty="0"/>
              <a:t>Participation </a:t>
            </a:r>
            <a:r>
              <a:rPr lang="en-US" dirty="0" smtClean="0"/>
              <a:t>Guidelines </a:t>
            </a:r>
            <a:r>
              <a:rPr lang="en-US" dirty="0" err="1" smtClean="0"/>
              <a:t>con’t</a:t>
            </a:r>
            <a:endParaRPr lang="en-US" dirty="0"/>
          </a:p>
        </p:txBody>
      </p:sp>
      <p:sp>
        <p:nvSpPr>
          <p:cNvPr id="3" name="Content Placeholder 2"/>
          <p:cNvSpPr>
            <a:spLocks noGrp="1"/>
          </p:cNvSpPr>
          <p:nvPr>
            <p:ph idx="1"/>
          </p:nvPr>
        </p:nvSpPr>
        <p:spPr>
          <a:xfrm>
            <a:off x="2438400" y="1066800"/>
            <a:ext cx="6400800" cy="5029200"/>
          </a:xfrm>
        </p:spPr>
        <p:txBody>
          <a:bodyPr/>
          <a:lstStyle/>
          <a:p>
            <a:r>
              <a:rPr lang="en-US" sz="2400" dirty="0"/>
              <a:t>Give yourself a 5 if you answered yes to all of the questions. Hooray for you! </a:t>
            </a:r>
          </a:p>
          <a:p>
            <a:r>
              <a:rPr lang="en-US" sz="2400" dirty="0"/>
              <a:t>Give yourself a 4 if you answered yes to most of the questions. </a:t>
            </a:r>
          </a:p>
          <a:p>
            <a:r>
              <a:rPr lang="en-US" sz="2400" dirty="0"/>
              <a:t>Give yourself a 3 if you answered yes to </a:t>
            </a:r>
            <a:r>
              <a:rPr lang="en-US" sz="2400" dirty="0" smtClean="0"/>
              <a:t>a few </a:t>
            </a:r>
            <a:r>
              <a:rPr lang="en-US" sz="2400" dirty="0"/>
              <a:t>of the questions. </a:t>
            </a:r>
          </a:p>
          <a:p>
            <a:r>
              <a:rPr lang="en-US" sz="2400" dirty="0"/>
              <a:t>If you answered no to several of these, give yourself a </a:t>
            </a:r>
            <a:r>
              <a:rPr lang="en-US" sz="2400" dirty="0" smtClean="0"/>
              <a:t>2, rethink </a:t>
            </a:r>
            <a:r>
              <a:rPr lang="en-US" sz="2400" dirty="0"/>
              <a:t>your role in this </a:t>
            </a:r>
            <a:r>
              <a:rPr lang="en-US" sz="2400" dirty="0" smtClean="0"/>
              <a:t>class, and talk </a:t>
            </a:r>
            <a:r>
              <a:rPr lang="en-US" sz="2400" dirty="0"/>
              <a:t>to Mrs. </a:t>
            </a:r>
            <a:r>
              <a:rPr lang="en-US" sz="2400" dirty="0" smtClean="0"/>
              <a:t>Blair. </a:t>
            </a:r>
            <a:endParaRPr lang="en-US" sz="2400" dirty="0"/>
          </a:p>
        </p:txBody>
      </p:sp>
    </p:spTree>
    <p:extLst>
      <p:ext uri="{BB962C8B-B14F-4D97-AF65-F5344CB8AC3E}">
        <p14:creationId xmlns:p14="http://schemas.microsoft.com/office/powerpoint/2010/main" val="2832761956"/>
      </p:ext>
    </p:extLst>
  </p:cSld>
  <p:clrMapOvr>
    <a:masterClrMapping/>
  </p:clrMapOvr>
  <p:transition xmlns:p14="http://schemas.microsoft.com/office/powerpoint/2010/mai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James 1:19-20</a:t>
            </a:r>
            <a:r>
              <a:rPr lang="en-US" dirty="0" smtClean="0"/>
              <a:t> </a:t>
            </a:r>
            <a:endParaRPr lang="en-US" dirty="0"/>
          </a:p>
        </p:txBody>
      </p:sp>
      <p:sp>
        <p:nvSpPr>
          <p:cNvPr id="3" name="Content Placeholder 2"/>
          <p:cNvSpPr>
            <a:spLocks noGrp="1"/>
          </p:cNvSpPr>
          <p:nvPr>
            <p:ph idx="1"/>
          </p:nvPr>
        </p:nvSpPr>
        <p:spPr/>
        <p:txBody>
          <a:bodyPr/>
          <a:lstStyle/>
          <a:p>
            <a:pPr marL="0" indent="0" algn="ctr">
              <a:buNone/>
            </a:pPr>
            <a:r>
              <a:rPr lang="en-US" dirty="0" smtClean="0"/>
              <a:t>“My dear brothers, take note of this: Everyone should be quick to listen, slow to speak and slow to become angry, for man's anger does not bring about the righteous life that God desires.”</a:t>
            </a:r>
          </a:p>
          <a:p>
            <a:endParaRPr lang="en-US" dirty="0"/>
          </a:p>
        </p:txBody>
      </p:sp>
    </p:spTree>
    <p:extLst>
      <p:ext uri="{BB962C8B-B14F-4D97-AF65-F5344CB8AC3E}">
        <p14:creationId xmlns:p14="http://schemas.microsoft.com/office/powerpoint/2010/main" val="891414439"/>
      </p:ext>
    </p:extLst>
  </p:cSld>
  <p:clrMapOvr>
    <a:masterClrMapping/>
  </p:clrMapOvr>
  <p:transition xmlns:p14="http://schemas.microsoft.com/office/powerpoint/2010/mai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685800"/>
          </a:xfrm>
        </p:spPr>
        <p:txBody>
          <a:bodyPr/>
          <a:lstStyle/>
          <a:p>
            <a:r>
              <a:rPr lang="en-US" dirty="0" smtClean="0"/>
              <a:t>Assessments</a:t>
            </a:r>
            <a:endParaRPr lang="en-US" dirty="0"/>
          </a:p>
        </p:txBody>
      </p:sp>
      <p:sp>
        <p:nvSpPr>
          <p:cNvPr id="3" name="Content Placeholder 2"/>
          <p:cNvSpPr>
            <a:spLocks noGrp="1"/>
          </p:cNvSpPr>
          <p:nvPr>
            <p:ph idx="1"/>
          </p:nvPr>
        </p:nvSpPr>
        <p:spPr>
          <a:xfrm>
            <a:off x="2438400" y="914400"/>
            <a:ext cx="6400800" cy="5562600"/>
          </a:xfrm>
        </p:spPr>
        <p:txBody>
          <a:bodyPr/>
          <a:lstStyle/>
          <a:p>
            <a:r>
              <a:rPr lang="en-US" sz="2400" dirty="0" smtClean="0"/>
              <a:t>Projects:</a:t>
            </a:r>
          </a:p>
          <a:p>
            <a:pPr lvl="1"/>
            <a:r>
              <a:rPr lang="en-US" sz="2000" dirty="0" smtClean="0"/>
              <a:t>Students </a:t>
            </a:r>
            <a:r>
              <a:rPr lang="en-US" sz="2000" dirty="0"/>
              <a:t>will be given projects periodically throughout the semester. </a:t>
            </a:r>
            <a:endParaRPr lang="en-US" sz="2000" dirty="0" smtClean="0"/>
          </a:p>
          <a:p>
            <a:pPr lvl="1"/>
            <a:r>
              <a:rPr lang="en-US" sz="2000" dirty="0" smtClean="0"/>
              <a:t>Students </a:t>
            </a:r>
            <a:r>
              <a:rPr lang="en-US" sz="2000" dirty="0"/>
              <a:t>will </a:t>
            </a:r>
            <a:r>
              <a:rPr lang="en-US" sz="2000" dirty="0" smtClean="0"/>
              <a:t>receive information </a:t>
            </a:r>
            <a:r>
              <a:rPr lang="en-US" sz="2000" dirty="0"/>
              <a:t>on these projects as the date arises. </a:t>
            </a:r>
            <a:endParaRPr lang="en-US" sz="2000" dirty="0" smtClean="0"/>
          </a:p>
          <a:p>
            <a:pPr lvl="1"/>
            <a:r>
              <a:rPr lang="en-US" sz="2000" dirty="0" smtClean="0"/>
              <a:t>Students </a:t>
            </a:r>
            <a:r>
              <a:rPr lang="en-US" sz="2000" dirty="0"/>
              <a:t>will be given ample time </a:t>
            </a:r>
            <a:r>
              <a:rPr lang="en-US" sz="2000" dirty="0" smtClean="0"/>
              <a:t>to complete </a:t>
            </a:r>
            <a:r>
              <a:rPr lang="en-US" sz="2000" dirty="0"/>
              <a:t>projects, in some cases extra class time. </a:t>
            </a:r>
            <a:endParaRPr lang="en-US" sz="2000" dirty="0" smtClean="0"/>
          </a:p>
          <a:p>
            <a:pPr lvl="1"/>
            <a:r>
              <a:rPr lang="en-US" sz="2000" dirty="0" smtClean="0"/>
              <a:t>Students </a:t>
            </a:r>
            <a:r>
              <a:rPr lang="en-US" sz="2000" dirty="0"/>
              <a:t>will be graded on a rubric, </a:t>
            </a:r>
            <a:r>
              <a:rPr lang="en-US" sz="2000" dirty="0" smtClean="0"/>
              <a:t>which will </a:t>
            </a:r>
            <a:r>
              <a:rPr lang="en-US" sz="2000" dirty="0"/>
              <a:t>communication the expectations of the project and assess specific criteria of </a:t>
            </a:r>
            <a:r>
              <a:rPr lang="en-US" sz="2000" dirty="0" smtClean="0"/>
              <a:t>the assignment.</a:t>
            </a:r>
            <a:endParaRPr lang="en-US" sz="2000" dirty="0"/>
          </a:p>
        </p:txBody>
      </p:sp>
    </p:spTree>
    <p:extLst>
      <p:ext uri="{BB962C8B-B14F-4D97-AF65-F5344CB8AC3E}">
        <p14:creationId xmlns:p14="http://schemas.microsoft.com/office/powerpoint/2010/main" val="370389559"/>
      </p:ext>
    </p:extLst>
  </p:cSld>
  <p:clrMapOvr>
    <a:masterClrMapping/>
  </p:clrMapOvr>
  <p:transition xmlns:p14="http://schemas.microsoft.com/office/powerpoint/2010/mai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990600"/>
            <a:ext cx="6400800" cy="5410200"/>
          </a:xfrm>
        </p:spPr>
        <p:txBody>
          <a:bodyPr/>
          <a:lstStyle/>
          <a:p>
            <a:r>
              <a:rPr lang="en-US" sz="2400" dirty="0" smtClean="0"/>
              <a:t>Tests</a:t>
            </a:r>
          </a:p>
          <a:p>
            <a:pPr lvl="1"/>
            <a:r>
              <a:rPr lang="en-US" sz="2000" dirty="0" smtClean="0"/>
              <a:t>A test will be given at the conclusion of every Unit. </a:t>
            </a:r>
          </a:p>
          <a:p>
            <a:pPr lvl="1"/>
            <a:r>
              <a:rPr lang="en-US" sz="2000" dirty="0" smtClean="0"/>
              <a:t>Students will have an in class review the day before the test, which will include sample test questions. </a:t>
            </a:r>
          </a:p>
          <a:p>
            <a:pPr lvl="1"/>
            <a:r>
              <a:rPr lang="en-US" sz="2000" dirty="0" smtClean="0"/>
              <a:t>Written tests should be completed independently. </a:t>
            </a:r>
          </a:p>
          <a:p>
            <a:pPr lvl="1"/>
            <a:r>
              <a:rPr lang="en-US" sz="2000" dirty="0" smtClean="0"/>
              <a:t>Using notes, talking, or cheating during a test is NOT allowed. </a:t>
            </a:r>
          </a:p>
          <a:p>
            <a:pPr lvl="1"/>
            <a:r>
              <a:rPr lang="en-US" sz="2000" dirty="0" smtClean="0"/>
              <a:t>If a student is found doing such things, he/she will receive a 0% on the test and cannot make up the test.</a:t>
            </a:r>
          </a:p>
          <a:p>
            <a:pPr lvl="1"/>
            <a:r>
              <a:rPr lang="en-US" sz="2000" dirty="0" smtClean="0"/>
              <a:t>NOTE: All Assessments will stay inside of the classroom in the students’ portfolio.</a:t>
            </a:r>
            <a:endParaRPr lang="en-US" sz="2000" dirty="0"/>
          </a:p>
        </p:txBody>
      </p:sp>
      <p:sp>
        <p:nvSpPr>
          <p:cNvPr id="4" name="Title 1"/>
          <p:cNvSpPr>
            <a:spLocks noGrp="1"/>
          </p:cNvSpPr>
          <p:nvPr>
            <p:ph type="title"/>
          </p:nvPr>
        </p:nvSpPr>
        <p:spPr>
          <a:xfrm>
            <a:off x="2438400" y="228600"/>
            <a:ext cx="6400800" cy="762000"/>
          </a:xfrm>
        </p:spPr>
        <p:txBody>
          <a:bodyPr/>
          <a:lstStyle/>
          <a:p>
            <a:r>
              <a:rPr lang="en-US" dirty="0" smtClean="0"/>
              <a:t>Assessments </a:t>
            </a:r>
            <a:r>
              <a:rPr lang="en-US" dirty="0" err="1" smtClean="0"/>
              <a:t>con’t</a:t>
            </a:r>
            <a:r>
              <a:rPr lang="en-US" dirty="0" smtClean="0"/>
              <a:t>.</a:t>
            </a:r>
            <a:endParaRPr lang="en-US" dirty="0"/>
          </a:p>
        </p:txBody>
      </p:sp>
    </p:spTree>
    <p:extLst>
      <p:ext uri="{BB962C8B-B14F-4D97-AF65-F5344CB8AC3E}">
        <p14:creationId xmlns:p14="http://schemas.microsoft.com/office/powerpoint/2010/main" val="1331803805"/>
      </p:ext>
    </p:extLst>
  </p:cSld>
  <p:clrMapOvr>
    <a:masterClrMapping/>
  </p:clrMapOvr>
  <p:transition xmlns:p14="http://schemas.microsoft.com/office/powerpoint/2010/mai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685800"/>
          </a:xfrm>
        </p:spPr>
        <p:txBody>
          <a:bodyPr/>
          <a:lstStyle/>
          <a:p>
            <a:r>
              <a:rPr lang="en-US" dirty="0" smtClean="0"/>
              <a:t>Quizzes</a:t>
            </a:r>
            <a:endParaRPr lang="en-US" dirty="0"/>
          </a:p>
        </p:txBody>
      </p:sp>
      <p:sp>
        <p:nvSpPr>
          <p:cNvPr id="3" name="Content Placeholder 2"/>
          <p:cNvSpPr>
            <a:spLocks noGrp="1"/>
          </p:cNvSpPr>
          <p:nvPr>
            <p:ph idx="1"/>
          </p:nvPr>
        </p:nvSpPr>
        <p:spPr>
          <a:xfrm>
            <a:off x="2438400" y="990600"/>
            <a:ext cx="6400800" cy="3200400"/>
          </a:xfrm>
        </p:spPr>
        <p:txBody>
          <a:bodyPr/>
          <a:lstStyle/>
          <a:p>
            <a:r>
              <a:rPr lang="en-US" sz="2400" dirty="0" smtClean="0"/>
              <a:t>A </a:t>
            </a:r>
            <a:r>
              <a:rPr lang="en-US" sz="2400" dirty="0"/>
              <a:t>quiz will be given </a:t>
            </a:r>
            <a:r>
              <a:rPr lang="en-US" sz="2400" dirty="0" smtClean="0"/>
              <a:t>periodically during a unit of study. </a:t>
            </a:r>
          </a:p>
          <a:p>
            <a:r>
              <a:rPr lang="en-US" sz="2400" dirty="0" smtClean="0"/>
              <a:t>Quizzes are used to assess student’s current performance to inform me of what we as a class or individual students need to review prior to the final test. </a:t>
            </a:r>
          </a:p>
          <a:p>
            <a:pPr marL="342900" lvl="1" indent="-342900">
              <a:buClr>
                <a:schemeClr val="hlink"/>
              </a:buClr>
              <a:buFont typeface="Wingdings" pitchFamily="2" charset="2"/>
              <a:buChar char="n"/>
            </a:pPr>
            <a:r>
              <a:rPr lang="en-US" sz="2400" dirty="0"/>
              <a:t>NOTE: All Assessments will stay inside of the classroom in the students’ </a:t>
            </a:r>
            <a:r>
              <a:rPr lang="en-US" sz="2400" dirty="0" smtClean="0"/>
              <a:t>portfolio.</a:t>
            </a:r>
            <a:endParaRPr lang="en-US" sz="2400" dirty="0"/>
          </a:p>
        </p:txBody>
      </p:sp>
    </p:spTree>
    <p:extLst>
      <p:ext uri="{BB962C8B-B14F-4D97-AF65-F5344CB8AC3E}">
        <p14:creationId xmlns:p14="http://schemas.microsoft.com/office/powerpoint/2010/main" val="867823832"/>
      </p:ext>
    </p:extLst>
  </p:cSld>
  <p:clrMapOvr>
    <a:masterClrMapping/>
  </p:clrMapOvr>
  <p:transition xmlns:p14="http://schemas.microsoft.com/office/powerpoint/2010/mai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990600"/>
          </a:xfrm>
        </p:spPr>
        <p:txBody>
          <a:bodyPr/>
          <a:lstStyle/>
          <a:p>
            <a:r>
              <a:rPr lang="en-US" dirty="0" smtClean="0"/>
              <a:t>Grading Scale</a:t>
            </a:r>
            <a:endParaRPr lang="en-US" dirty="0"/>
          </a:p>
        </p:txBody>
      </p:sp>
      <p:sp>
        <p:nvSpPr>
          <p:cNvPr id="3" name="Content Placeholder 2"/>
          <p:cNvSpPr>
            <a:spLocks noGrp="1"/>
          </p:cNvSpPr>
          <p:nvPr>
            <p:ph idx="1"/>
          </p:nvPr>
        </p:nvSpPr>
        <p:spPr>
          <a:xfrm>
            <a:off x="2362200" y="1219200"/>
            <a:ext cx="6477000" cy="5334000"/>
          </a:xfrm>
        </p:spPr>
        <p:txBody>
          <a:bodyPr/>
          <a:lstStyle/>
          <a:p>
            <a:r>
              <a:rPr lang="en-US" sz="2800" dirty="0" smtClean="0"/>
              <a:t>Points will be averaged and letter grades assigned based upon:</a:t>
            </a:r>
          </a:p>
          <a:p>
            <a:pPr lvl="3">
              <a:spcBef>
                <a:spcPts val="0"/>
              </a:spcBef>
              <a:spcAft>
                <a:spcPts val="0"/>
              </a:spcAft>
            </a:pPr>
            <a:r>
              <a:rPr lang="en-US" sz="2400" dirty="0" smtClean="0"/>
              <a:t>95-100% = A</a:t>
            </a:r>
          </a:p>
          <a:p>
            <a:pPr lvl="3">
              <a:spcBef>
                <a:spcPts val="0"/>
              </a:spcBef>
              <a:spcAft>
                <a:spcPts val="0"/>
              </a:spcAft>
            </a:pPr>
            <a:r>
              <a:rPr lang="en-US" sz="2400" dirty="0" smtClean="0"/>
              <a:t>93-94%   = A-</a:t>
            </a:r>
          </a:p>
          <a:p>
            <a:pPr lvl="3">
              <a:spcBef>
                <a:spcPts val="0"/>
              </a:spcBef>
              <a:spcAft>
                <a:spcPts val="0"/>
              </a:spcAft>
            </a:pPr>
            <a:r>
              <a:rPr lang="en-US" sz="2400" dirty="0" smtClean="0"/>
              <a:t>91-92%   = B+</a:t>
            </a:r>
          </a:p>
          <a:p>
            <a:pPr lvl="3">
              <a:spcBef>
                <a:spcPts val="0"/>
              </a:spcBef>
              <a:spcAft>
                <a:spcPts val="0"/>
              </a:spcAft>
            </a:pPr>
            <a:r>
              <a:rPr lang="en-US" sz="2400" dirty="0" smtClean="0"/>
              <a:t>87-90%   = B</a:t>
            </a:r>
          </a:p>
          <a:p>
            <a:pPr lvl="3">
              <a:spcBef>
                <a:spcPts val="0"/>
              </a:spcBef>
              <a:spcAft>
                <a:spcPts val="0"/>
              </a:spcAft>
            </a:pPr>
            <a:r>
              <a:rPr lang="en-US" sz="2400" dirty="0" smtClean="0"/>
              <a:t>85-86%   = B-</a:t>
            </a:r>
          </a:p>
          <a:p>
            <a:pPr lvl="3">
              <a:spcBef>
                <a:spcPts val="0"/>
              </a:spcBef>
              <a:spcAft>
                <a:spcPts val="0"/>
              </a:spcAft>
            </a:pPr>
            <a:r>
              <a:rPr lang="en-US" sz="2400" dirty="0" smtClean="0"/>
              <a:t>83-84%   = C+</a:t>
            </a:r>
          </a:p>
          <a:p>
            <a:pPr lvl="3">
              <a:spcBef>
                <a:spcPts val="0"/>
              </a:spcBef>
              <a:spcAft>
                <a:spcPts val="0"/>
              </a:spcAft>
            </a:pPr>
            <a:r>
              <a:rPr lang="en-US" sz="2400" dirty="0" smtClean="0"/>
              <a:t>80-82%   = C</a:t>
            </a:r>
          </a:p>
          <a:p>
            <a:pPr lvl="3">
              <a:spcBef>
                <a:spcPts val="0"/>
              </a:spcBef>
              <a:spcAft>
                <a:spcPts val="0"/>
              </a:spcAft>
            </a:pPr>
            <a:r>
              <a:rPr lang="en-US" sz="2400" dirty="0" smtClean="0"/>
              <a:t>78-79%   = C-</a:t>
            </a:r>
          </a:p>
          <a:p>
            <a:pPr lvl="3">
              <a:spcBef>
                <a:spcPts val="0"/>
              </a:spcBef>
              <a:spcAft>
                <a:spcPts val="0"/>
              </a:spcAft>
            </a:pPr>
            <a:r>
              <a:rPr lang="en-US" sz="2400" dirty="0" smtClean="0"/>
              <a:t>76-77%   = D+</a:t>
            </a:r>
          </a:p>
          <a:p>
            <a:pPr lvl="3">
              <a:spcBef>
                <a:spcPts val="0"/>
              </a:spcBef>
              <a:spcAft>
                <a:spcPts val="0"/>
              </a:spcAft>
            </a:pPr>
            <a:r>
              <a:rPr lang="en-US" sz="2400" dirty="0" smtClean="0"/>
              <a:t>72-75%   = D</a:t>
            </a:r>
          </a:p>
          <a:p>
            <a:pPr lvl="3">
              <a:spcBef>
                <a:spcPts val="0"/>
              </a:spcBef>
              <a:spcAft>
                <a:spcPts val="0"/>
              </a:spcAft>
            </a:pPr>
            <a:r>
              <a:rPr lang="en-US" sz="2400" dirty="0" smtClean="0"/>
              <a:t>70-71%   = D-</a:t>
            </a:r>
          </a:p>
          <a:p>
            <a:pPr lvl="3">
              <a:spcBef>
                <a:spcPts val="0"/>
              </a:spcBef>
              <a:spcAft>
                <a:spcPts val="0"/>
              </a:spcAft>
            </a:pPr>
            <a:r>
              <a:rPr lang="en-US" sz="2400" dirty="0" smtClean="0"/>
              <a:t>Below 70% = F</a:t>
            </a:r>
          </a:p>
          <a:p>
            <a:pPr lvl="1"/>
            <a:endParaRPr lang="en-US" dirty="0" smtClean="0"/>
          </a:p>
          <a:p>
            <a:pPr lvl="1"/>
            <a:endParaRPr lang="en-US" dirty="0"/>
          </a:p>
        </p:txBody>
      </p:sp>
    </p:spTree>
    <p:extLst>
      <p:ext uri="{BB962C8B-B14F-4D97-AF65-F5344CB8AC3E}">
        <p14:creationId xmlns:p14="http://schemas.microsoft.com/office/powerpoint/2010/main" val="3090704907"/>
      </p:ext>
    </p:extLst>
  </p:cSld>
  <p:clrMapOvr>
    <a:masterClrMapping/>
  </p:clrMapOvr>
  <p:transition xmlns:p14="http://schemas.microsoft.com/office/powerpoint/2010/mai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dirty="0" smtClean="0"/>
              <a:t>Portfolio</a:t>
            </a:r>
          </a:p>
        </p:txBody>
      </p:sp>
      <p:sp>
        <p:nvSpPr>
          <p:cNvPr id="28675" name="Rectangle 3"/>
          <p:cNvSpPr>
            <a:spLocks noGrp="1" noChangeArrowheads="1"/>
          </p:cNvSpPr>
          <p:nvPr>
            <p:ph type="body" idx="1"/>
          </p:nvPr>
        </p:nvSpPr>
        <p:spPr/>
        <p:txBody>
          <a:bodyPr/>
          <a:lstStyle/>
          <a:p>
            <a:pPr eaLnBrk="1" hangingPunct="1">
              <a:defRPr/>
            </a:pPr>
            <a:r>
              <a:rPr lang="en-US" dirty="0" smtClean="0"/>
              <a:t>A portfolio is a collection of student work, measuring progress over time.</a:t>
            </a:r>
          </a:p>
          <a:p>
            <a:pPr eaLnBrk="1" hangingPunct="1">
              <a:defRPr/>
            </a:pPr>
            <a:r>
              <a:rPr lang="en-US" dirty="0" smtClean="0"/>
              <a:t>At the end of each </a:t>
            </a:r>
            <a:r>
              <a:rPr lang="en-US" dirty="0" smtClean="0"/>
              <a:t>unit </a:t>
            </a:r>
            <a:r>
              <a:rPr lang="en-US" dirty="0" smtClean="0"/>
              <a:t>of study, you will organize your portfolio and celebrate the progress that you have made so far in the year.</a:t>
            </a:r>
          </a:p>
        </p:txBody>
      </p:sp>
    </p:spTree>
  </p:cSld>
  <p:clrMapOvr>
    <a:masterClrMapping/>
  </p:clrMapOvr>
  <p:transition xmlns:p14="http://schemas.microsoft.com/office/powerpoint/2010/mai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dirty="0" smtClean="0"/>
              <a:t>Revising Work</a:t>
            </a:r>
          </a:p>
        </p:txBody>
      </p:sp>
      <p:sp>
        <p:nvSpPr>
          <p:cNvPr id="29699" name="Rectangle 3"/>
          <p:cNvSpPr>
            <a:spLocks noGrp="1" noChangeArrowheads="1"/>
          </p:cNvSpPr>
          <p:nvPr>
            <p:ph type="body" idx="1"/>
          </p:nvPr>
        </p:nvSpPr>
        <p:spPr>
          <a:xfrm>
            <a:off x="2438400" y="1295400"/>
            <a:ext cx="6400800" cy="5257800"/>
          </a:xfrm>
        </p:spPr>
        <p:txBody>
          <a:bodyPr/>
          <a:lstStyle/>
          <a:p>
            <a:pPr eaLnBrk="1" hangingPunct="1">
              <a:defRPr/>
            </a:pPr>
            <a:r>
              <a:rPr lang="en-US" sz="2800" dirty="0" smtClean="0"/>
              <a:t>For </a:t>
            </a:r>
            <a:r>
              <a:rPr lang="en-US" sz="2800" i="1" dirty="0" smtClean="0"/>
              <a:t>certain</a:t>
            </a:r>
            <a:r>
              <a:rPr lang="en-US" sz="2800" dirty="0" smtClean="0"/>
              <a:t> assignments, you will be offered a chance to revise your work.</a:t>
            </a:r>
          </a:p>
          <a:p>
            <a:pPr eaLnBrk="1" hangingPunct="1">
              <a:defRPr/>
            </a:pPr>
            <a:r>
              <a:rPr lang="en-US" sz="2800" dirty="0" smtClean="0"/>
              <a:t>Revising work means to correct an assignment which does not meet standards.</a:t>
            </a:r>
          </a:p>
          <a:p>
            <a:pPr eaLnBrk="1" hangingPunct="1">
              <a:defRPr/>
            </a:pPr>
            <a:r>
              <a:rPr lang="en-US" sz="2800" dirty="0" smtClean="0"/>
              <a:t>Revising work is much more than simply finding the correct answer.</a:t>
            </a:r>
          </a:p>
          <a:p>
            <a:pPr eaLnBrk="1" hangingPunct="1">
              <a:defRPr/>
            </a:pPr>
            <a:r>
              <a:rPr lang="en-US" sz="2800" dirty="0" smtClean="0"/>
              <a:t>Sometimes the best way to truly understand something is to correct your mistakes.</a:t>
            </a:r>
          </a:p>
        </p:txBody>
      </p:sp>
    </p:spTree>
  </p:cSld>
  <p:clrMapOvr>
    <a:masterClrMapping/>
  </p:clrMapOvr>
  <p:transition xmlns:p14="http://schemas.microsoft.com/office/powerpoint/2010/mai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762000"/>
          </a:xfrm>
        </p:spPr>
        <p:txBody>
          <a:bodyPr/>
          <a:lstStyle/>
          <a:p>
            <a:r>
              <a:rPr lang="en-US" dirty="0" smtClean="0"/>
              <a:t>Test Corrections/Revisions</a:t>
            </a:r>
            <a:endParaRPr lang="en-US" dirty="0"/>
          </a:p>
        </p:txBody>
      </p:sp>
      <p:sp>
        <p:nvSpPr>
          <p:cNvPr id="3" name="Content Placeholder 2"/>
          <p:cNvSpPr>
            <a:spLocks noGrp="1"/>
          </p:cNvSpPr>
          <p:nvPr>
            <p:ph idx="1"/>
          </p:nvPr>
        </p:nvSpPr>
        <p:spPr>
          <a:xfrm>
            <a:off x="2438400" y="990600"/>
            <a:ext cx="6400800" cy="5562600"/>
          </a:xfrm>
        </p:spPr>
        <p:txBody>
          <a:bodyPr/>
          <a:lstStyle/>
          <a:p>
            <a:r>
              <a:rPr lang="en-US" sz="2000" dirty="0" smtClean="0">
                <a:effectLst/>
              </a:rPr>
              <a:t>On </a:t>
            </a:r>
            <a:r>
              <a:rPr lang="en-US" sz="2000" dirty="0">
                <a:effectLst/>
              </a:rPr>
              <a:t>any and all tests with a score of 85% or below, students may do test corrections, earning a max score of 90%.  </a:t>
            </a:r>
            <a:r>
              <a:rPr lang="en-US" sz="2000" i="1" dirty="0">
                <a:effectLst/>
              </a:rPr>
              <a:t>Applies to all Jr. High </a:t>
            </a:r>
            <a:r>
              <a:rPr lang="en-US" sz="2000" i="1" dirty="0" smtClean="0">
                <a:effectLst/>
              </a:rPr>
              <a:t>Classes</a:t>
            </a:r>
            <a:endParaRPr lang="en-US" sz="2000" dirty="0">
              <a:effectLst/>
            </a:endParaRPr>
          </a:p>
          <a:p>
            <a:r>
              <a:rPr lang="en-US" sz="2000" dirty="0" smtClean="0">
                <a:effectLst/>
              </a:rPr>
              <a:t>Proper </a:t>
            </a:r>
            <a:r>
              <a:rPr lang="en-US" sz="2000" dirty="0">
                <a:effectLst/>
              </a:rPr>
              <a:t>test corrections include:</a:t>
            </a:r>
          </a:p>
          <a:p>
            <a:pPr lvl="1"/>
            <a:r>
              <a:rPr lang="en-US" sz="1600" dirty="0">
                <a:effectLst/>
              </a:rPr>
              <a:t>Question written out completely</a:t>
            </a:r>
          </a:p>
          <a:p>
            <a:pPr lvl="1"/>
            <a:r>
              <a:rPr lang="en-US" sz="1600" dirty="0">
                <a:effectLst/>
              </a:rPr>
              <a:t>Correct answer written out completely</a:t>
            </a:r>
          </a:p>
          <a:p>
            <a:pPr lvl="1"/>
            <a:r>
              <a:rPr lang="en-US" sz="1600" dirty="0">
                <a:effectLst/>
              </a:rPr>
              <a:t>An explanation of the new answer- why is it correct? Or what was incorrect about your original thinking?  **Other acceptable formats may be provided by  individual teachers for particular tests or content **</a:t>
            </a:r>
          </a:p>
          <a:p>
            <a:pPr lvl="1"/>
            <a:r>
              <a:rPr lang="en-US" sz="1600" dirty="0">
                <a:effectLst/>
              </a:rPr>
              <a:t>Essays completely rewritten (essays do not need an explanation) </a:t>
            </a:r>
          </a:p>
          <a:p>
            <a:pPr lvl="1"/>
            <a:r>
              <a:rPr lang="en-US" sz="1600" dirty="0">
                <a:effectLst/>
              </a:rPr>
              <a:t>Parent signature </a:t>
            </a:r>
            <a:endParaRPr lang="en-US" sz="1600" dirty="0" smtClean="0">
              <a:effectLst/>
            </a:endParaRPr>
          </a:p>
          <a:p>
            <a:r>
              <a:rPr lang="en-US" sz="2400" dirty="0" smtClean="0">
                <a:effectLst/>
              </a:rPr>
              <a:t>Corrections must be turned </a:t>
            </a:r>
            <a:r>
              <a:rPr lang="en-US" sz="2400" dirty="0">
                <a:effectLst/>
              </a:rPr>
              <a:t>in the day after the test is returned.  </a:t>
            </a:r>
            <a:endParaRPr lang="en-US" sz="2400" dirty="0" smtClean="0">
              <a:effectLst/>
            </a:endParaRPr>
          </a:p>
          <a:p>
            <a:r>
              <a:rPr lang="en-US" sz="2400" dirty="0" smtClean="0">
                <a:effectLst/>
              </a:rPr>
              <a:t>All</a:t>
            </a:r>
            <a:r>
              <a:rPr lang="en-US" sz="2400" dirty="0">
                <a:effectLst/>
              </a:rPr>
              <a:t> test corrections must be done properly; if, they are to be graded.</a:t>
            </a:r>
            <a:br>
              <a:rPr lang="en-US" sz="2400" dirty="0">
                <a:effectLst/>
              </a:rPr>
            </a:br>
            <a:endParaRPr lang="en-US" dirty="0"/>
          </a:p>
        </p:txBody>
      </p:sp>
    </p:spTree>
    <p:extLst>
      <p:ext uri="{BB962C8B-B14F-4D97-AF65-F5344CB8AC3E}">
        <p14:creationId xmlns:p14="http://schemas.microsoft.com/office/powerpoint/2010/main" val="260091039"/>
      </p:ext>
    </p:extLst>
  </p:cSld>
  <p:clrMapOvr>
    <a:masterClrMapping/>
  </p:clrMapOvr>
  <p:transition xmlns:p14="http://schemas.microsoft.com/office/powerpoint/2010/mai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914400"/>
            <a:ext cx="6400800" cy="5410200"/>
          </a:xfrm>
        </p:spPr>
        <p:txBody>
          <a:bodyPr/>
          <a:lstStyle/>
          <a:p>
            <a:r>
              <a:rPr lang="en-US" sz="2000" dirty="0">
                <a:effectLst/>
              </a:rPr>
              <a:t>C</a:t>
            </a:r>
            <a:r>
              <a:rPr lang="en-US" sz="2000" dirty="0" smtClean="0">
                <a:effectLst/>
              </a:rPr>
              <a:t>orrections </a:t>
            </a:r>
            <a:r>
              <a:rPr lang="en-US" sz="2000" dirty="0">
                <a:effectLst/>
              </a:rPr>
              <a:t>are available on tests, quizzes and performance </a:t>
            </a:r>
            <a:r>
              <a:rPr lang="en-US" sz="2000" dirty="0" smtClean="0">
                <a:effectLst/>
              </a:rPr>
              <a:t>assessments in math and religion, not long-term projects.</a:t>
            </a:r>
            <a:endParaRPr lang="en-US" sz="2000" dirty="0">
              <a:effectLst/>
            </a:endParaRPr>
          </a:p>
          <a:p>
            <a:r>
              <a:rPr lang="en-US" sz="2000" b="1" i="1" dirty="0">
                <a:effectLst/>
              </a:rPr>
              <a:t>Note 1:</a:t>
            </a:r>
            <a:r>
              <a:rPr lang="en-US" sz="2000" i="1" dirty="0">
                <a:effectLst/>
              </a:rPr>
              <a:t>  Even if you only need to do two corrections to get your score up to a 90%, you must do ALL missed questions for your test to be re-graded.</a:t>
            </a:r>
            <a:endParaRPr lang="en-US" sz="2000" dirty="0">
              <a:effectLst/>
            </a:endParaRPr>
          </a:p>
          <a:p>
            <a:r>
              <a:rPr lang="en-US" sz="2000" b="1" i="1" dirty="0">
                <a:effectLst/>
              </a:rPr>
              <a:t>Note 2:</a:t>
            </a:r>
            <a:r>
              <a:rPr lang="en-US" sz="2000" i="1" dirty="0">
                <a:effectLst/>
              </a:rPr>
              <a:t>  If you only missed 1 point on an essay, you are still required to re-write the whole thing and fix it to make it better!!!</a:t>
            </a:r>
            <a:endParaRPr lang="en-US" sz="2000" dirty="0">
              <a:effectLst/>
            </a:endParaRPr>
          </a:p>
          <a:p>
            <a:pPr marL="0" indent="0">
              <a:buNone/>
            </a:pPr>
            <a:endParaRPr lang="en-US" sz="2000" dirty="0">
              <a:effectLst/>
            </a:endParaRPr>
          </a:p>
          <a:p>
            <a:endParaRPr lang="en-US" dirty="0"/>
          </a:p>
        </p:txBody>
      </p:sp>
      <p:sp>
        <p:nvSpPr>
          <p:cNvPr id="4" name="Title 1"/>
          <p:cNvSpPr>
            <a:spLocks noGrp="1"/>
          </p:cNvSpPr>
          <p:nvPr>
            <p:ph type="title"/>
          </p:nvPr>
        </p:nvSpPr>
        <p:spPr>
          <a:xfrm>
            <a:off x="2438400" y="228600"/>
            <a:ext cx="6400800" cy="685800"/>
          </a:xfrm>
        </p:spPr>
        <p:txBody>
          <a:bodyPr/>
          <a:lstStyle/>
          <a:p>
            <a:r>
              <a:rPr lang="en-US" sz="3200" dirty="0" smtClean="0"/>
              <a:t>Test Corrections/Revisions </a:t>
            </a:r>
            <a:r>
              <a:rPr lang="en-US" sz="3200" dirty="0" err="1" smtClean="0"/>
              <a:t>con’t</a:t>
            </a:r>
            <a:r>
              <a:rPr lang="en-US" sz="3200" dirty="0" smtClean="0"/>
              <a:t> </a:t>
            </a:r>
            <a:endParaRPr lang="en-US" sz="3200" dirty="0"/>
          </a:p>
        </p:txBody>
      </p:sp>
    </p:spTree>
    <p:extLst>
      <p:ext uri="{BB962C8B-B14F-4D97-AF65-F5344CB8AC3E}">
        <p14:creationId xmlns:p14="http://schemas.microsoft.com/office/powerpoint/2010/main" val="987633072"/>
      </p:ext>
    </p:extLst>
  </p:cSld>
  <p:clrMapOvr>
    <a:masterClrMapping/>
  </p:clrMapOvr>
  <p:transition xmlns:p14="http://schemas.microsoft.com/office/powerpoint/2010/mai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dirty="0" smtClean="0"/>
              <a:t>How do you show it?</a:t>
            </a:r>
          </a:p>
        </p:txBody>
      </p:sp>
      <p:sp>
        <p:nvSpPr>
          <p:cNvPr id="7171" name="Rectangle 3"/>
          <p:cNvSpPr>
            <a:spLocks noGrp="1" noChangeArrowheads="1"/>
          </p:cNvSpPr>
          <p:nvPr>
            <p:ph type="body" idx="1"/>
          </p:nvPr>
        </p:nvSpPr>
        <p:spPr>
          <a:xfrm>
            <a:off x="2362200" y="1371600"/>
            <a:ext cx="6400800" cy="4953000"/>
          </a:xfrm>
        </p:spPr>
        <p:txBody>
          <a:bodyPr/>
          <a:lstStyle/>
          <a:p>
            <a:pPr eaLnBrk="1" hangingPunct="1">
              <a:lnSpc>
                <a:spcPct val="80000"/>
              </a:lnSpc>
              <a:defRPr/>
            </a:pPr>
            <a:r>
              <a:rPr lang="en-US" sz="2800" dirty="0" smtClean="0"/>
              <a:t>Allow others the freedom to speak without interruption.</a:t>
            </a:r>
          </a:p>
          <a:p>
            <a:pPr eaLnBrk="1" hangingPunct="1">
              <a:lnSpc>
                <a:spcPct val="80000"/>
              </a:lnSpc>
              <a:defRPr/>
            </a:pPr>
            <a:r>
              <a:rPr lang="en-US" sz="2800" dirty="0" smtClean="0"/>
              <a:t>Allow others to learn without interruption.</a:t>
            </a:r>
          </a:p>
          <a:p>
            <a:pPr eaLnBrk="1" hangingPunct="1">
              <a:lnSpc>
                <a:spcPct val="80000"/>
              </a:lnSpc>
              <a:defRPr/>
            </a:pPr>
            <a:r>
              <a:rPr lang="en-US" sz="2800" dirty="0" smtClean="0"/>
              <a:t>Use appropriate language.</a:t>
            </a:r>
          </a:p>
          <a:p>
            <a:pPr eaLnBrk="1" hangingPunct="1">
              <a:lnSpc>
                <a:spcPct val="80000"/>
              </a:lnSpc>
              <a:defRPr/>
            </a:pPr>
            <a:r>
              <a:rPr lang="en-US" sz="2800" dirty="0" smtClean="0"/>
              <a:t>Respect the property of others.</a:t>
            </a:r>
          </a:p>
          <a:p>
            <a:pPr lvl="1" eaLnBrk="1" hangingPunct="1">
              <a:lnSpc>
                <a:spcPct val="80000"/>
              </a:lnSpc>
              <a:defRPr/>
            </a:pPr>
            <a:r>
              <a:rPr lang="en-US" sz="2400" dirty="0" smtClean="0"/>
              <a:t>Do not write on others’ papers</a:t>
            </a:r>
          </a:p>
          <a:p>
            <a:pPr lvl="1" eaLnBrk="1" hangingPunct="1">
              <a:lnSpc>
                <a:spcPct val="80000"/>
              </a:lnSpc>
              <a:defRPr/>
            </a:pPr>
            <a:r>
              <a:rPr lang="en-US" sz="2400" dirty="0" smtClean="0"/>
              <a:t>Do not write in textbooks</a:t>
            </a:r>
          </a:p>
          <a:p>
            <a:pPr lvl="1" eaLnBrk="1" hangingPunct="1">
              <a:lnSpc>
                <a:spcPct val="80000"/>
              </a:lnSpc>
              <a:defRPr/>
            </a:pPr>
            <a:r>
              <a:rPr lang="en-US" sz="2400" dirty="0" smtClean="0"/>
              <a:t>Do not write on desks. </a:t>
            </a:r>
          </a:p>
          <a:p>
            <a:pPr eaLnBrk="1" hangingPunct="1">
              <a:lnSpc>
                <a:spcPct val="80000"/>
              </a:lnSpc>
              <a:defRPr/>
            </a:pPr>
            <a:endParaRPr lang="en-US" sz="2800" dirty="0" smtClean="0">
              <a:effectLst>
                <a:outerShdw blurRad="38100" dist="38100" dir="2700000" algn="tl">
                  <a:srgbClr val="000000">
                    <a:alpha val="43137"/>
                  </a:srgbClr>
                </a:outerShdw>
              </a:effectLst>
            </a:endParaRPr>
          </a:p>
          <a:p>
            <a:pPr eaLnBrk="1" hangingPunct="1">
              <a:lnSpc>
                <a:spcPct val="80000"/>
              </a:lnSpc>
              <a:defRPr/>
            </a:pPr>
            <a:r>
              <a:rPr lang="en-US" sz="2800" dirty="0" smtClean="0">
                <a:effectLst>
                  <a:outerShdw blurRad="38100" dist="38100" dir="2700000" algn="tl">
                    <a:srgbClr val="000000">
                      <a:alpha val="43137"/>
                    </a:srgbClr>
                  </a:outerShdw>
                </a:effectLst>
              </a:rPr>
              <a:t>Use positive remarks</a:t>
            </a:r>
          </a:p>
          <a:p>
            <a:pPr eaLnBrk="1" hangingPunct="1">
              <a:lnSpc>
                <a:spcPct val="80000"/>
              </a:lnSpc>
              <a:defRPr/>
            </a:pPr>
            <a:r>
              <a:rPr lang="en-US" sz="2800" dirty="0" smtClean="0"/>
              <a:t>The Golden Rule: Do unto others...</a:t>
            </a:r>
          </a:p>
        </p:txBody>
      </p:sp>
    </p:spTree>
  </p:cSld>
  <p:clrMapOvr>
    <a:masterClrMapping/>
  </p:clrMapOvr>
  <p:transition xmlns:p14="http://schemas.microsoft.com/office/powerpoint/2010/mai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dirty="0" smtClean="0"/>
              <a:t>Mrs. Blair’s Expectations</a:t>
            </a:r>
          </a:p>
        </p:txBody>
      </p:sp>
      <p:sp>
        <p:nvSpPr>
          <p:cNvPr id="8195" name="Rectangle 3"/>
          <p:cNvSpPr>
            <a:spLocks noGrp="1" noChangeArrowheads="1"/>
          </p:cNvSpPr>
          <p:nvPr>
            <p:ph type="body" idx="1"/>
          </p:nvPr>
        </p:nvSpPr>
        <p:spPr>
          <a:xfrm>
            <a:off x="2438400" y="1295400"/>
            <a:ext cx="6400800" cy="5105400"/>
          </a:xfrm>
        </p:spPr>
        <p:txBody>
          <a:bodyPr/>
          <a:lstStyle/>
          <a:p>
            <a:pPr eaLnBrk="1" hangingPunct="1">
              <a:defRPr/>
            </a:pPr>
            <a:r>
              <a:rPr lang="en-US" sz="2800" dirty="0" smtClean="0"/>
              <a:t>Be prepared by bringing all of your materials.</a:t>
            </a:r>
          </a:p>
          <a:p>
            <a:pPr eaLnBrk="1" hangingPunct="1">
              <a:defRPr/>
            </a:pPr>
            <a:r>
              <a:rPr lang="en-US" sz="2800" dirty="0" smtClean="0"/>
              <a:t>Be an active learner – This is your education. No one can learn for you.</a:t>
            </a:r>
          </a:p>
          <a:p>
            <a:pPr eaLnBrk="1" hangingPunct="1">
              <a:defRPr/>
            </a:pPr>
            <a:r>
              <a:rPr lang="en-US" sz="2800" dirty="0" smtClean="0"/>
              <a:t>Be respectful of yourself and those around you.</a:t>
            </a:r>
          </a:p>
          <a:p>
            <a:pPr eaLnBrk="1" hangingPunct="1">
              <a:defRPr/>
            </a:pPr>
            <a:r>
              <a:rPr lang="en-US" sz="2800" dirty="0"/>
              <a:t>L</a:t>
            </a:r>
            <a:r>
              <a:rPr lang="en-US" sz="2800" dirty="0" smtClean="0"/>
              <a:t>isten </a:t>
            </a:r>
            <a:r>
              <a:rPr lang="en-US" sz="2800" dirty="0" smtClean="0"/>
              <a:t>the first time to me and fellow students.</a:t>
            </a:r>
          </a:p>
          <a:p>
            <a:pPr eaLnBrk="1" hangingPunct="1">
              <a:defRPr/>
            </a:pPr>
            <a:r>
              <a:rPr lang="en-US" sz="2800" dirty="0" smtClean="0"/>
              <a:t>ASK QUESTIONS – even Einstein did.</a:t>
            </a:r>
          </a:p>
        </p:txBody>
      </p:sp>
    </p:spTree>
  </p:cSld>
  <p:clrMapOvr>
    <a:masterClrMapping/>
  </p:clrMapOvr>
  <p:transition xmlns:p14="http://schemas.microsoft.com/office/powerpoint/2010/mai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dirty="0" smtClean="0"/>
              <a:t>Beginning of Class</a:t>
            </a:r>
          </a:p>
        </p:txBody>
      </p:sp>
      <p:sp>
        <p:nvSpPr>
          <p:cNvPr id="9219" name="Rectangle 3"/>
          <p:cNvSpPr>
            <a:spLocks noGrp="1" noChangeArrowheads="1"/>
          </p:cNvSpPr>
          <p:nvPr>
            <p:ph type="body" idx="1"/>
          </p:nvPr>
        </p:nvSpPr>
        <p:spPr>
          <a:xfrm>
            <a:off x="2438400" y="1600200"/>
            <a:ext cx="6400800" cy="4876800"/>
          </a:xfrm>
        </p:spPr>
        <p:txBody>
          <a:bodyPr/>
          <a:lstStyle/>
          <a:p>
            <a:pPr eaLnBrk="1" hangingPunct="1">
              <a:lnSpc>
                <a:spcPct val="80000"/>
              </a:lnSpc>
              <a:defRPr/>
            </a:pPr>
            <a:r>
              <a:rPr lang="en-US" sz="2800" dirty="0" smtClean="0"/>
              <a:t>Enter the room with a smile and a greeting.</a:t>
            </a:r>
          </a:p>
          <a:p>
            <a:pPr eaLnBrk="1" hangingPunct="1">
              <a:lnSpc>
                <a:spcPct val="80000"/>
              </a:lnSpc>
              <a:defRPr/>
            </a:pPr>
            <a:r>
              <a:rPr lang="en-US" sz="2800" dirty="0" smtClean="0"/>
              <a:t>Quickly get out materials and place homework on desk.</a:t>
            </a:r>
          </a:p>
          <a:p>
            <a:pPr eaLnBrk="1" hangingPunct="1">
              <a:lnSpc>
                <a:spcPct val="80000"/>
              </a:lnSpc>
              <a:defRPr/>
            </a:pPr>
            <a:r>
              <a:rPr lang="en-US" sz="2800" b="1" i="1" dirty="0" smtClean="0"/>
              <a:t>Silently, </a:t>
            </a:r>
            <a:r>
              <a:rPr lang="en-US" sz="2800" dirty="0" smtClean="0"/>
              <a:t>complete </a:t>
            </a:r>
            <a:r>
              <a:rPr lang="en-US" sz="2800" dirty="0" err="1" smtClean="0"/>
              <a:t>bellwork</a:t>
            </a:r>
            <a:r>
              <a:rPr lang="en-US" sz="2800" dirty="0" smtClean="0"/>
              <a:t>..</a:t>
            </a:r>
          </a:p>
          <a:p>
            <a:pPr eaLnBrk="1" hangingPunct="1">
              <a:lnSpc>
                <a:spcPct val="80000"/>
              </a:lnSpc>
              <a:defRPr/>
            </a:pPr>
            <a:r>
              <a:rPr lang="en-US" sz="2800" dirty="0" smtClean="0"/>
              <a:t>Sharpen your pencil, if needed.</a:t>
            </a:r>
          </a:p>
          <a:p>
            <a:pPr eaLnBrk="1" hangingPunct="1">
              <a:lnSpc>
                <a:spcPct val="80000"/>
              </a:lnSpc>
              <a:defRPr/>
            </a:pPr>
            <a:r>
              <a:rPr lang="en-US" sz="2800" dirty="0" smtClean="0"/>
              <a:t>This is not a time to ask questions. If you have a question, write it down in your notebook and raise your hand once I am  finished with attendance and the other things I need to complete.</a:t>
            </a:r>
          </a:p>
        </p:txBody>
      </p:sp>
    </p:spTree>
  </p:cSld>
  <p:clrMapOvr>
    <a:masterClrMapping/>
  </p:clrMapOvr>
  <p:transition xmlns:p14="http://schemas.microsoft.com/office/powerpoint/2010/mai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dirty="0" smtClean="0"/>
              <a:t>During Lesson</a:t>
            </a:r>
          </a:p>
        </p:txBody>
      </p:sp>
      <p:sp>
        <p:nvSpPr>
          <p:cNvPr id="10243" name="Rectangle 3"/>
          <p:cNvSpPr>
            <a:spLocks noGrp="1" noChangeArrowheads="1"/>
          </p:cNvSpPr>
          <p:nvPr>
            <p:ph type="body" idx="1"/>
          </p:nvPr>
        </p:nvSpPr>
        <p:spPr>
          <a:xfrm>
            <a:off x="2438400" y="1219200"/>
            <a:ext cx="6400800" cy="5334000"/>
          </a:xfrm>
        </p:spPr>
        <p:txBody>
          <a:bodyPr/>
          <a:lstStyle/>
          <a:p>
            <a:pPr eaLnBrk="1" hangingPunct="1">
              <a:lnSpc>
                <a:spcPct val="90000"/>
              </a:lnSpc>
              <a:defRPr/>
            </a:pPr>
            <a:r>
              <a:rPr lang="en-US" sz="2400" dirty="0" smtClean="0"/>
              <a:t>Have paper ready for notes and examples.</a:t>
            </a:r>
          </a:p>
          <a:p>
            <a:pPr eaLnBrk="1" hangingPunct="1">
              <a:lnSpc>
                <a:spcPct val="90000"/>
              </a:lnSpc>
              <a:defRPr/>
            </a:pPr>
            <a:r>
              <a:rPr lang="en-US" sz="2400" dirty="0" smtClean="0"/>
              <a:t>Focus on the lesson.</a:t>
            </a:r>
          </a:p>
          <a:p>
            <a:pPr eaLnBrk="1" hangingPunct="1">
              <a:lnSpc>
                <a:spcPct val="90000"/>
              </a:lnSpc>
              <a:defRPr/>
            </a:pPr>
            <a:r>
              <a:rPr lang="en-US" sz="2400" dirty="0" smtClean="0"/>
              <a:t>Listen carefully to and follow directions.</a:t>
            </a:r>
          </a:p>
          <a:p>
            <a:pPr eaLnBrk="1" hangingPunct="1">
              <a:lnSpc>
                <a:spcPct val="90000"/>
              </a:lnSpc>
              <a:defRPr/>
            </a:pPr>
            <a:r>
              <a:rPr lang="en-US" sz="2400" dirty="0" smtClean="0"/>
              <a:t>Make an honest effort to understand.</a:t>
            </a:r>
          </a:p>
          <a:p>
            <a:pPr eaLnBrk="1" hangingPunct="1">
              <a:lnSpc>
                <a:spcPct val="90000"/>
              </a:lnSpc>
              <a:defRPr/>
            </a:pPr>
            <a:r>
              <a:rPr lang="en-US" sz="2400" dirty="0" smtClean="0"/>
              <a:t>Ask </a:t>
            </a:r>
            <a:r>
              <a:rPr lang="en-US" sz="2400" b="1" i="1" dirty="0" smtClean="0"/>
              <a:t>sensible</a:t>
            </a:r>
            <a:r>
              <a:rPr lang="en-US" sz="2400" dirty="0" smtClean="0"/>
              <a:t> questions at an </a:t>
            </a:r>
            <a:r>
              <a:rPr lang="en-US" sz="2400" b="1" i="1" dirty="0" smtClean="0"/>
              <a:t>appropriate</a:t>
            </a:r>
            <a:r>
              <a:rPr lang="en-US" sz="2400" dirty="0" smtClean="0"/>
              <a:t> time by raising your hand.</a:t>
            </a:r>
          </a:p>
          <a:p>
            <a:pPr eaLnBrk="1" hangingPunct="1">
              <a:lnSpc>
                <a:spcPct val="90000"/>
              </a:lnSpc>
              <a:defRPr/>
            </a:pPr>
            <a:r>
              <a:rPr lang="en-US" sz="2400" b="1" i="1" dirty="0" smtClean="0"/>
              <a:t>Stay at your desk</a:t>
            </a:r>
            <a:r>
              <a:rPr lang="en-US" sz="2400" dirty="0" smtClean="0"/>
              <a:t> unless you need to sharpen you pencil. It is ok to sharpen your pencil during my lesson. You do not have to raise your hand to ask to use the sharpener, simply walk to it and stand. Before sharpening your pencil, wait for me to pause. </a:t>
            </a:r>
          </a:p>
          <a:p>
            <a:pPr eaLnBrk="1" hangingPunct="1">
              <a:lnSpc>
                <a:spcPct val="90000"/>
              </a:lnSpc>
              <a:defRPr/>
            </a:pPr>
            <a:endParaRPr lang="en-US" sz="2400" dirty="0" smtClean="0"/>
          </a:p>
        </p:txBody>
      </p:sp>
    </p:spTree>
  </p:cSld>
  <p:clrMapOvr>
    <a:masterClrMapping/>
  </p:clrMapOvr>
  <p:transition xmlns:p14="http://schemas.microsoft.com/office/powerpoint/2010/mai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438400" y="304800"/>
            <a:ext cx="6400800" cy="838200"/>
          </a:xfrm>
        </p:spPr>
        <p:txBody>
          <a:bodyPr/>
          <a:lstStyle/>
          <a:p>
            <a:pPr eaLnBrk="1" hangingPunct="1">
              <a:defRPr/>
            </a:pPr>
            <a:r>
              <a:rPr lang="en-US" smtClean="0"/>
              <a:t>During Work Period</a:t>
            </a:r>
          </a:p>
        </p:txBody>
      </p:sp>
      <p:sp>
        <p:nvSpPr>
          <p:cNvPr id="11267" name="Rectangle 3"/>
          <p:cNvSpPr>
            <a:spLocks noGrp="1" noChangeArrowheads="1"/>
          </p:cNvSpPr>
          <p:nvPr>
            <p:ph type="body" idx="1"/>
          </p:nvPr>
        </p:nvSpPr>
        <p:spPr>
          <a:xfrm>
            <a:off x="2438400" y="1219200"/>
            <a:ext cx="6400800" cy="5181600"/>
          </a:xfrm>
        </p:spPr>
        <p:txBody>
          <a:bodyPr/>
          <a:lstStyle/>
          <a:p>
            <a:pPr eaLnBrk="1" hangingPunct="1">
              <a:lnSpc>
                <a:spcPct val="80000"/>
              </a:lnSpc>
              <a:defRPr/>
            </a:pPr>
            <a:r>
              <a:rPr lang="en-US" sz="2400" dirty="0" smtClean="0"/>
              <a:t>First five minutes, </a:t>
            </a:r>
            <a:r>
              <a:rPr lang="en-US" sz="2400" b="1" i="1" dirty="0" smtClean="0"/>
              <a:t>silent</a:t>
            </a:r>
            <a:r>
              <a:rPr lang="en-US" sz="2400" dirty="0" smtClean="0"/>
              <a:t> working on your own.</a:t>
            </a:r>
          </a:p>
          <a:p>
            <a:pPr eaLnBrk="1" hangingPunct="1">
              <a:lnSpc>
                <a:spcPct val="80000"/>
              </a:lnSpc>
              <a:defRPr/>
            </a:pPr>
            <a:r>
              <a:rPr lang="en-US" sz="2400" dirty="0" smtClean="0"/>
              <a:t>When working with peers:</a:t>
            </a:r>
          </a:p>
          <a:p>
            <a:pPr lvl="1" eaLnBrk="1" hangingPunct="1">
              <a:lnSpc>
                <a:spcPct val="80000"/>
              </a:lnSpc>
              <a:defRPr/>
            </a:pPr>
            <a:r>
              <a:rPr lang="en-US" sz="2400" dirty="0" smtClean="0"/>
              <a:t>Concentrate on your work</a:t>
            </a:r>
          </a:p>
          <a:p>
            <a:pPr lvl="1" eaLnBrk="1" hangingPunct="1">
              <a:lnSpc>
                <a:spcPct val="80000"/>
              </a:lnSpc>
              <a:defRPr/>
            </a:pPr>
            <a:r>
              <a:rPr lang="en-US" sz="2400" dirty="0" smtClean="0"/>
              <a:t>Speak quietly</a:t>
            </a:r>
          </a:p>
          <a:p>
            <a:pPr lvl="1" eaLnBrk="1" hangingPunct="1">
              <a:lnSpc>
                <a:spcPct val="80000"/>
              </a:lnSpc>
              <a:defRPr/>
            </a:pPr>
            <a:r>
              <a:rPr lang="en-US" sz="2400" dirty="0" smtClean="0"/>
              <a:t>Be respectful</a:t>
            </a:r>
          </a:p>
          <a:p>
            <a:pPr eaLnBrk="1" hangingPunct="1">
              <a:lnSpc>
                <a:spcPct val="80000"/>
              </a:lnSpc>
              <a:defRPr/>
            </a:pPr>
            <a:r>
              <a:rPr lang="en-US" sz="2400" dirty="0" smtClean="0"/>
              <a:t>Ask three (3) before me.</a:t>
            </a:r>
          </a:p>
          <a:p>
            <a:pPr eaLnBrk="1" hangingPunct="1">
              <a:lnSpc>
                <a:spcPct val="80000"/>
              </a:lnSpc>
              <a:defRPr/>
            </a:pPr>
            <a:r>
              <a:rPr lang="en-US" sz="2400" dirty="0" smtClean="0"/>
              <a:t>Raise your hand to ask questions – DO NOT follow me around the room.</a:t>
            </a:r>
          </a:p>
          <a:p>
            <a:pPr eaLnBrk="1" hangingPunct="1">
              <a:lnSpc>
                <a:spcPct val="80000"/>
              </a:lnSpc>
              <a:defRPr/>
            </a:pPr>
            <a:r>
              <a:rPr lang="en-US" sz="2400" dirty="0" smtClean="0"/>
              <a:t>Get supplies you need, sharpen pencil, any other </a:t>
            </a:r>
            <a:r>
              <a:rPr lang="en-US" sz="2400" b="1" i="1" dirty="0" smtClean="0"/>
              <a:t>sensible</a:t>
            </a:r>
            <a:r>
              <a:rPr lang="en-US" sz="2400" dirty="0" smtClean="0"/>
              <a:t> reason to be out of your seat.</a:t>
            </a:r>
          </a:p>
          <a:p>
            <a:pPr eaLnBrk="1" hangingPunct="1">
              <a:lnSpc>
                <a:spcPct val="80000"/>
              </a:lnSpc>
              <a:defRPr/>
            </a:pPr>
            <a:r>
              <a:rPr lang="en-US" sz="2400" dirty="0" smtClean="0"/>
              <a:t>At the end of the work period, clean up your area, return supplies borrowed, turn in completed work as directed.</a:t>
            </a:r>
          </a:p>
          <a:p>
            <a:pPr eaLnBrk="1" hangingPunct="1">
              <a:lnSpc>
                <a:spcPct val="80000"/>
              </a:lnSpc>
              <a:buFont typeface="Wingdings" pitchFamily="2" charset="2"/>
              <a:buNone/>
              <a:defRPr/>
            </a:pPr>
            <a:endParaRPr lang="en-US" sz="2400" dirty="0" smtClean="0"/>
          </a:p>
          <a:p>
            <a:pPr eaLnBrk="1" hangingPunct="1">
              <a:lnSpc>
                <a:spcPct val="80000"/>
              </a:lnSpc>
              <a:defRPr/>
            </a:pPr>
            <a:endParaRPr lang="en-US" sz="2000" dirty="0" smtClean="0"/>
          </a:p>
        </p:txBody>
      </p:sp>
    </p:spTree>
  </p:cSld>
  <p:clrMapOvr>
    <a:masterClrMapping/>
  </p:clrMapOvr>
  <p:transition xmlns:p14="http://schemas.microsoft.com/office/powerpoint/2010/mai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mtClean="0"/>
              <a:t>During Closing</a:t>
            </a:r>
          </a:p>
        </p:txBody>
      </p:sp>
      <p:sp>
        <p:nvSpPr>
          <p:cNvPr id="15363" name="Rectangle 3"/>
          <p:cNvSpPr>
            <a:spLocks noGrp="1" noChangeArrowheads="1"/>
          </p:cNvSpPr>
          <p:nvPr>
            <p:ph type="body" idx="1"/>
          </p:nvPr>
        </p:nvSpPr>
        <p:spPr>
          <a:xfrm>
            <a:off x="2438400" y="1295400"/>
            <a:ext cx="6400800" cy="4800600"/>
          </a:xfrm>
        </p:spPr>
        <p:txBody>
          <a:bodyPr/>
          <a:lstStyle/>
          <a:p>
            <a:pPr eaLnBrk="1" hangingPunct="1">
              <a:defRPr/>
            </a:pPr>
            <a:r>
              <a:rPr lang="en-US" sz="2800" dirty="0" smtClean="0"/>
              <a:t>Write a thoughtful, detailed answer to the Question of the Day (QOD)</a:t>
            </a:r>
          </a:p>
          <a:p>
            <a:pPr eaLnBrk="1" hangingPunct="1">
              <a:defRPr/>
            </a:pPr>
            <a:r>
              <a:rPr lang="en-US" sz="2800" dirty="0" smtClean="0"/>
              <a:t>Use mathematics language.</a:t>
            </a:r>
          </a:p>
          <a:p>
            <a:pPr eaLnBrk="1" hangingPunct="1">
              <a:defRPr/>
            </a:pPr>
            <a:r>
              <a:rPr lang="en-US" sz="2800" dirty="0" smtClean="0"/>
              <a:t>Use complete sentences and </a:t>
            </a:r>
            <a:r>
              <a:rPr lang="en-US" sz="2800" dirty="0" smtClean="0"/>
              <a:t>correct </a:t>
            </a:r>
            <a:r>
              <a:rPr lang="en-US" sz="2800" dirty="0" smtClean="0"/>
              <a:t>punctuation. Spell the best you can.</a:t>
            </a:r>
          </a:p>
          <a:p>
            <a:pPr eaLnBrk="1" hangingPunct="1">
              <a:defRPr/>
            </a:pPr>
            <a:r>
              <a:rPr lang="en-US" sz="2800" dirty="0" smtClean="0"/>
              <a:t>Be ready to share your answer.</a:t>
            </a:r>
          </a:p>
          <a:p>
            <a:pPr eaLnBrk="1" hangingPunct="1">
              <a:defRPr/>
            </a:pPr>
            <a:r>
              <a:rPr lang="en-US" sz="2800" dirty="0" smtClean="0"/>
              <a:t>Periodically, QOD will be taken for a grade.</a:t>
            </a:r>
          </a:p>
        </p:txBody>
      </p:sp>
    </p:spTree>
  </p:cSld>
  <p:clrMapOvr>
    <a:masterClrMapping/>
  </p:clrMapOvr>
  <p:transition xmlns:p14="http://schemas.microsoft.com/office/powerpoint/2010/main" spd="slow"/>
</p:sld>
</file>

<file path=ppt/theme/theme1.xml><?xml version="1.0" encoding="utf-8"?>
<a:theme xmlns:a="http://schemas.openxmlformats.org/drawingml/2006/main" name="Proposal">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os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Proposal</Template>
  <TotalTime>447</TotalTime>
  <Words>2130</Words>
  <Application>Microsoft Macintosh PowerPoint</Application>
  <PresentationFormat>On-screen Show (4:3)</PresentationFormat>
  <Paragraphs>236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Proposal</vt:lpstr>
      <vt:lpstr>Classroom Expectations and Procedures</vt:lpstr>
      <vt:lpstr>Respect</vt:lpstr>
      <vt:lpstr>James 1:19-20 </vt:lpstr>
      <vt:lpstr>How do you show it?</vt:lpstr>
      <vt:lpstr>Mrs. Blair’s Expectations</vt:lpstr>
      <vt:lpstr>Beginning of Class</vt:lpstr>
      <vt:lpstr>During Lesson</vt:lpstr>
      <vt:lpstr>During Work Period</vt:lpstr>
      <vt:lpstr>During Closing</vt:lpstr>
      <vt:lpstr>Transitions</vt:lpstr>
      <vt:lpstr>Finished Early?</vt:lpstr>
      <vt:lpstr>At The End of Class</vt:lpstr>
      <vt:lpstr>What is a Standard?</vt:lpstr>
      <vt:lpstr>Cooperative Learning</vt:lpstr>
      <vt:lpstr>Accountable Talk</vt:lpstr>
      <vt:lpstr>What is Quality Work?</vt:lpstr>
      <vt:lpstr>Who Can Assess Your Work?</vt:lpstr>
      <vt:lpstr>Rubric Example</vt:lpstr>
      <vt:lpstr>What is Commentary?</vt:lpstr>
      <vt:lpstr>Guidelines for Bellwork and Question of the Day (QOD)</vt:lpstr>
      <vt:lpstr>Guidelines for Taking Notes</vt:lpstr>
      <vt:lpstr>Weighted Averages</vt:lpstr>
      <vt:lpstr>Homework</vt:lpstr>
      <vt:lpstr>Homework Completion </vt:lpstr>
      <vt:lpstr>Late Fee</vt:lpstr>
      <vt:lpstr>Absent Work</vt:lpstr>
      <vt:lpstr>Class work</vt:lpstr>
      <vt:lpstr>Participation Guidelines</vt:lpstr>
      <vt:lpstr>Participation Guidelines con’t</vt:lpstr>
      <vt:lpstr>Assessments</vt:lpstr>
      <vt:lpstr>Assessments con’t.</vt:lpstr>
      <vt:lpstr>Quizzes</vt:lpstr>
      <vt:lpstr>Grading Scale</vt:lpstr>
      <vt:lpstr>Portfolio</vt:lpstr>
      <vt:lpstr>Revising Work</vt:lpstr>
      <vt:lpstr>Test Corrections/Revisions</vt:lpstr>
      <vt:lpstr>Test Corrections/Revisions con’t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Expectations and Procedures</dc:title>
  <dc:creator>Karen  Lindeman</dc:creator>
  <cp:lastModifiedBy>Karen Blair</cp:lastModifiedBy>
  <cp:revision>35</cp:revision>
  <dcterms:created xsi:type="dcterms:W3CDTF">2009-09-24T08:57:58Z</dcterms:created>
  <dcterms:modified xsi:type="dcterms:W3CDTF">2014-08-21T22:39:42Z</dcterms:modified>
</cp:coreProperties>
</file>