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0160000" cy="8902700"/>
  <p:notesSz cx="6858000" cy="9144000"/>
  <p:embeddedFontLst>
    <p:embeddedFont>
      <p:font typeface="Calibri" pitchFamily="3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22" y="-90"/>
      </p:cViewPr>
      <p:guideLst>
        <p:guide orient="horz" pos="2804"/>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65609"/>
            <a:ext cx="8636000" cy="190831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5044864"/>
            <a:ext cx="7112000" cy="227513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F92FD-B306-4E36-9BE9-F8D240B89DB6}"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62042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F92FD-B306-4E36-9BE9-F8D240B89DB6}"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3231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56523"/>
            <a:ext cx="2286000" cy="759614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56523"/>
            <a:ext cx="6688667" cy="75961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F92FD-B306-4E36-9BE9-F8D240B89DB6}"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283344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F92FD-B306-4E36-9BE9-F8D240B89DB6}"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20215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720811"/>
            <a:ext cx="8636000" cy="1768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773345"/>
            <a:ext cx="8636000" cy="194746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CF92FD-B306-4E36-9BE9-F8D240B89DB6}" type="datetimeFigureOut">
              <a:rPr lang="en-US" smtClean="0"/>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194260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077299"/>
            <a:ext cx="4487333" cy="58753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077299"/>
            <a:ext cx="4487333" cy="58753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F92FD-B306-4E36-9BE9-F8D240B89DB6}"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129791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992804"/>
            <a:ext cx="4489098" cy="83050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823310"/>
            <a:ext cx="4489098" cy="5129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992804"/>
            <a:ext cx="4490861" cy="83050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823310"/>
            <a:ext cx="4490861" cy="51293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F92FD-B306-4E36-9BE9-F8D240B89DB6}" type="datetimeFigureOut">
              <a:rPr lang="en-US" smtClean="0"/>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157566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F92FD-B306-4E36-9BE9-F8D240B89DB6}" type="datetimeFigureOut">
              <a:rPr lang="en-US" smtClean="0"/>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66021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F92FD-B306-4E36-9BE9-F8D240B89DB6}" type="datetimeFigureOut">
              <a:rPr lang="en-US" smtClean="0"/>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204461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54459"/>
            <a:ext cx="3342570" cy="1508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54461"/>
            <a:ext cx="5679722" cy="75982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862974"/>
            <a:ext cx="3342570" cy="60896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F92FD-B306-4E36-9BE9-F8D240B89DB6}"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226325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6231890"/>
            <a:ext cx="6096000" cy="73571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795473"/>
            <a:ext cx="6096000" cy="53416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6967600"/>
            <a:ext cx="6096000" cy="10448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F92FD-B306-4E36-9BE9-F8D240B89DB6}" type="datetimeFigureOut">
              <a:rPr lang="en-US" smtClean="0"/>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1FF4F-0CD0-4FA9-914C-121B628FEB8A}" type="slidenum">
              <a:rPr lang="en-US" smtClean="0"/>
              <a:t>‹#›</a:t>
            </a:fld>
            <a:endParaRPr lang="en-US"/>
          </a:p>
        </p:txBody>
      </p:sp>
    </p:spTree>
    <p:extLst>
      <p:ext uri="{BB962C8B-B14F-4D97-AF65-F5344CB8AC3E}">
        <p14:creationId xmlns:p14="http://schemas.microsoft.com/office/powerpoint/2010/main" val="352826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56521"/>
            <a:ext cx="9144000" cy="148378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8000" y="2077299"/>
            <a:ext cx="9144000" cy="58753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8001" y="8251486"/>
            <a:ext cx="2370667" cy="473986"/>
          </a:xfrm>
          <a:prstGeom prst="rect">
            <a:avLst/>
          </a:prstGeom>
        </p:spPr>
        <p:txBody>
          <a:bodyPr vert="horz" lIns="91440" tIns="45720" rIns="91440" bIns="45720" rtlCol="0" anchor="ctr"/>
          <a:lstStyle>
            <a:lvl1pPr algn="l">
              <a:defRPr sz="1200">
                <a:solidFill>
                  <a:schemeClr val="tx1">
                    <a:tint val="75000"/>
                  </a:schemeClr>
                </a:solidFill>
              </a:defRPr>
            </a:lvl1pPr>
          </a:lstStyle>
          <a:p>
            <a:fld id="{B1CF92FD-B306-4E36-9BE9-F8D240B89DB6}" type="datetimeFigureOut">
              <a:rPr lang="en-US" smtClean="0"/>
              <a:t>2/27/2012</a:t>
            </a:fld>
            <a:endParaRPr lang="en-US"/>
          </a:p>
        </p:txBody>
      </p:sp>
      <p:sp>
        <p:nvSpPr>
          <p:cNvPr id="5" name="Footer Placeholder 4"/>
          <p:cNvSpPr>
            <a:spLocks noGrp="1"/>
          </p:cNvSpPr>
          <p:nvPr>
            <p:ph type="ftr" sz="quarter" idx="3"/>
          </p:nvPr>
        </p:nvSpPr>
        <p:spPr>
          <a:xfrm>
            <a:off x="3471335" y="8251486"/>
            <a:ext cx="3217333" cy="47398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4" y="8251486"/>
            <a:ext cx="2370667" cy="473986"/>
          </a:xfrm>
          <a:prstGeom prst="rect">
            <a:avLst/>
          </a:prstGeom>
        </p:spPr>
        <p:txBody>
          <a:bodyPr vert="horz" lIns="91440" tIns="45720" rIns="91440" bIns="45720" rtlCol="0" anchor="ctr"/>
          <a:lstStyle>
            <a:lvl1pPr algn="r">
              <a:defRPr sz="1200">
                <a:solidFill>
                  <a:schemeClr val="tx1">
                    <a:tint val="75000"/>
                  </a:schemeClr>
                </a:solidFill>
              </a:defRPr>
            </a:lvl1pPr>
          </a:lstStyle>
          <a:p>
            <a:fld id="{3741FF4F-0CD0-4FA9-914C-121B628FEB8A}" type="slidenum">
              <a:rPr lang="en-US" smtClean="0"/>
              <a:t>‹#›</a:t>
            </a:fld>
            <a:endParaRPr lang="en-US"/>
          </a:p>
        </p:txBody>
      </p:sp>
    </p:spTree>
    <p:extLst>
      <p:ext uri="{BB962C8B-B14F-4D97-AF65-F5344CB8AC3E}">
        <p14:creationId xmlns:p14="http://schemas.microsoft.com/office/powerpoint/2010/main" val="1145351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file:///C:\Users\blairk\Documents\Religion\Lent\Lenten%20Season%20Notebook\Ash%20Wednesday%20-%20YouTube%20%5bfreecorder.com%5d.mp4" TargetMode="External"/><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hyperlink" Target="file:///C:\Users\blairk\Documents\Religion\Lent\Lenten%20Journal.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file:///C:\Users\blairk\Documents\Religion\Lent\Lenten%20Season%20Notebook\prayer_%20fasting_%20and%20almsgiving_%20the%20three%20pillars%20of%20lent.mp4"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file:///C:\Users\blairk\Videos\Lent\the%20sacrament%20of%20penance%20and%20reconciliation.mp4" TargetMode="External"/><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file:///C:\Users\blairk\Videos\Lent\The%2014%20Stations%20of%20the%20Cross%20-%20YouTube%20%5bfreecorder.com%5d.mp4" TargetMode="External"/><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file:///C:\Users\blairk\Videos\Lent\Palm%20Sunday%20(short%20film)%20-%20YouTube%20%5bfreecorder.com%5d.mp4" TargetMode="External"/><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file:///C:\Users\blairk\Videos\Lent\What%20Does%20Lent%20Mean%20-%20YouTube%20%5bfreecorder.com%5d.mp4"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file:///C:\Users\blairk\Videos\Lent\The%20Number%2040%20in%20the%20Bible%20(and%20Lent)%20-%20YouTube%20%5bfreecorder.com%5d.mp4" TargetMode="Externa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file:///C:\Users\blairk\Videos\Lent\A%20Brief%20History%20of%20Lent%20-%20YouTube%20%5bfreecorder.com%5d.mp4" TargetMode="External"/><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FFFFFF">
                <a:tint val="0"/>
              </a:srgbClr>
            </a:gs>
          </a:gsLst>
          <a:lin ang="0" scaled="1"/>
          <a:tileRect/>
        </a:gra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444500" y="266700"/>
            <a:ext cx="9163050" cy="7245350"/>
          </a:xfrm>
          <a:prstGeom prst="rect">
            <a:avLst/>
          </a:prstGeom>
          <a:solidFill>
            <a:scrgbClr r="0" g="0" b="0">
              <a:alpha val="0"/>
            </a:scrgbClr>
          </a:solidFill>
        </p:spPr>
      </p:pic>
    </p:spTree>
    <p:extLst>
      <p:ext uri="{BB962C8B-B14F-4D97-AF65-F5344CB8AC3E}">
        <p14:creationId xmlns:p14="http://schemas.microsoft.com/office/powerpoint/2010/main" val="4165557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800100" y="254000"/>
            <a:ext cx="3263900" cy="2489200"/>
          </a:xfrm>
          <a:prstGeom prst="rect">
            <a:avLst/>
          </a:prstGeom>
          <a:solidFill>
            <a:scrgbClr r="0" g="0" b="0">
              <a:alpha val="0"/>
            </a:scrgbClr>
          </a:solidFill>
        </p:spPr>
      </p:pic>
      <p:sp>
        <p:nvSpPr>
          <p:cNvPr id="3" name="TextBox 2"/>
          <p:cNvSpPr txBox="1"/>
          <p:nvPr/>
        </p:nvSpPr>
        <p:spPr>
          <a:xfrm>
            <a:off x="4432300" y="1117600"/>
            <a:ext cx="4826000" cy="646331"/>
          </a:xfrm>
          <a:prstGeom prst="rect">
            <a:avLst/>
          </a:prstGeom>
          <a:noFill/>
        </p:spPr>
        <p:txBody>
          <a:bodyPr vert="horz" rtlCol="0">
            <a:spAutoFit/>
          </a:bodyPr>
          <a:lstStyle/>
          <a:p>
            <a:r>
              <a:rPr lang="en-US" smtClean="0">
                <a:solidFill>
                  <a:srgbClr val="800080"/>
                </a:solidFill>
                <a:latin typeface="Arial - 24"/>
              </a:rPr>
              <a:t>Let's read about the story of Jonah and the city of Nineveh. Turn to Jonah 3:1-10. </a:t>
            </a:r>
            <a:endParaRPr lang="en-US">
              <a:solidFill>
                <a:srgbClr val="800080"/>
              </a:solidFill>
              <a:latin typeface="Arial - 24"/>
            </a:endParaRPr>
          </a:p>
        </p:txBody>
      </p:sp>
      <p:sp>
        <p:nvSpPr>
          <p:cNvPr id="4" name="TextBox 3"/>
          <p:cNvSpPr txBox="1"/>
          <p:nvPr/>
        </p:nvSpPr>
        <p:spPr>
          <a:xfrm>
            <a:off x="1346200" y="3492500"/>
            <a:ext cx="7645400" cy="923330"/>
          </a:xfrm>
          <a:prstGeom prst="rect">
            <a:avLst/>
          </a:prstGeom>
          <a:noFill/>
        </p:spPr>
        <p:txBody>
          <a:bodyPr vert="horz" rtlCol="0">
            <a:spAutoFit/>
          </a:bodyPr>
          <a:lstStyle/>
          <a:p>
            <a:r>
              <a:rPr lang="en-US" smtClean="0">
                <a:solidFill>
                  <a:srgbClr val="4B0082"/>
                </a:solidFill>
                <a:latin typeface="Arial - 24"/>
              </a:rPr>
              <a:t>Bear in mind the signs the people of Nineveh used to show their repentance. As we watch "Ash Wednesday," complete the fill-in the blanks on the worksheet. </a:t>
            </a:r>
            <a:endParaRPr lang="en-US">
              <a:solidFill>
                <a:srgbClr val="4B0082"/>
              </a:solidFill>
              <a:latin typeface="Arial - 24"/>
            </a:endParaRPr>
          </a:p>
        </p:txBody>
      </p:sp>
      <p:sp>
        <p:nvSpPr>
          <p:cNvPr id="5" name="TextBox 4">
            <a:hlinkClick r:id="rId3" action="ppaction://hlinkfile"/>
          </p:cNvPr>
          <p:cNvSpPr txBox="1"/>
          <p:nvPr/>
        </p:nvSpPr>
        <p:spPr>
          <a:xfrm>
            <a:off x="2247900" y="5562600"/>
            <a:ext cx="5410200" cy="323165"/>
          </a:xfrm>
          <a:prstGeom prst="rect">
            <a:avLst/>
          </a:prstGeom>
          <a:noFill/>
        </p:spPr>
        <p:txBody>
          <a:bodyPr vert="horz" rtlCol="0">
            <a:spAutoFit/>
          </a:bodyPr>
          <a:lstStyle/>
          <a:p>
            <a:r>
              <a:rPr lang="en-US" sz="1500" smtClean="0">
                <a:solidFill>
                  <a:srgbClr val="4B0082"/>
                </a:solidFill>
                <a:latin typeface="Times New Roman - 20"/>
              </a:rPr>
              <a:t>Ash Wednesday - YouTube [freecorder.com].mp4</a:t>
            </a:r>
            <a:endParaRPr lang="en-US" sz="1500">
              <a:solidFill>
                <a:srgbClr val="4B0082"/>
              </a:solidFill>
              <a:latin typeface="Times New Roman - 20"/>
            </a:endParaRPr>
          </a:p>
        </p:txBody>
      </p:sp>
    </p:spTree>
    <p:extLst>
      <p:ext uri="{BB962C8B-B14F-4D97-AF65-F5344CB8AC3E}">
        <p14:creationId xmlns:p14="http://schemas.microsoft.com/office/powerpoint/2010/main" val="152147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65100" y="165100"/>
            <a:ext cx="4095750" cy="2470150"/>
          </a:xfrm>
          <a:prstGeom prst="rect">
            <a:avLst/>
          </a:prstGeom>
          <a:solidFill>
            <a:scrgbClr r="0" g="0" b="0">
              <a:alpha val="0"/>
            </a:scrgbClr>
          </a:solidFill>
        </p:spPr>
      </p:pic>
      <p:pic>
        <p:nvPicPr>
          <p:cNvPr id="3" name="Picture 2"/>
          <p:cNvPicPr>
            <a:picLocks/>
          </p:cNvPicPr>
          <p:nvPr/>
        </p:nvPicPr>
        <p:blipFill>
          <a:blip r:embed="rId3">
            <a:extLst>
              <a:ext uri="{28A0092B-C50C-407E-A947-70E740481C1C}">
                <a14:useLocalDpi xmlns:a14="http://schemas.microsoft.com/office/drawing/2010/main" val="0"/>
              </a:ext>
            </a:extLst>
          </a:blip>
          <a:stretch>
            <a:fillRect/>
          </a:stretch>
        </p:blipFill>
        <p:spPr>
          <a:xfrm>
            <a:off x="4559300" y="266700"/>
            <a:ext cx="3924300" cy="2070100"/>
          </a:xfrm>
          <a:prstGeom prst="rect">
            <a:avLst/>
          </a:prstGeom>
          <a:solidFill>
            <a:scrgbClr r="0" g="0" b="0">
              <a:alpha val="0"/>
            </a:scrgbClr>
          </a:solidFill>
        </p:spPr>
      </p:pic>
      <p:sp>
        <p:nvSpPr>
          <p:cNvPr id="4" name="TextBox 3"/>
          <p:cNvSpPr txBox="1"/>
          <p:nvPr/>
        </p:nvSpPr>
        <p:spPr>
          <a:xfrm>
            <a:off x="1054100" y="3403600"/>
            <a:ext cx="8636000" cy="1892826"/>
          </a:xfrm>
          <a:prstGeom prst="rect">
            <a:avLst/>
          </a:prstGeom>
          <a:noFill/>
        </p:spPr>
        <p:txBody>
          <a:bodyPr vert="horz" rtlCol="0">
            <a:spAutoFit/>
          </a:bodyPr>
          <a:lstStyle/>
          <a:p>
            <a:pPr algn="ctr"/>
            <a:r>
              <a:rPr lang="en-US" sz="2700" b="1" smtClean="0">
                <a:solidFill>
                  <a:srgbClr val="0000FF"/>
                </a:solidFill>
                <a:latin typeface="DaunPenh - 36"/>
              </a:rPr>
              <a:t>Give up or take on? Or both?</a:t>
            </a:r>
          </a:p>
          <a:p>
            <a:r>
              <a:rPr lang="en-US" sz="2700" b="1" smtClean="0">
                <a:solidFill>
                  <a:srgbClr val="0000FF"/>
                </a:solidFill>
                <a:latin typeface="DaunPenh - 36"/>
              </a:rPr>
              <a:t>L</a:t>
            </a:r>
            <a:r>
              <a:rPr lang="en-US" sz="2100" smtClean="0">
                <a:solidFill>
                  <a:srgbClr val="0000FF"/>
                </a:solidFill>
                <a:latin typeface="DaunPenh - 28"/>
              </a:rPr>
              <a:t>et's review the poem "Reflection of Fasting" in your Lenten Journal.</a:t>
            </a:r>
          </a:p>
          <a:p>
            <a:endParaRPr lang="en-US" sz="2100" smtClean="0">
              <a:solidFill>
                <a:srgbClr val="0000FF"/>
              </a:solidFill>
              <a:latin typeface="DaunPenh - 28"/>
            </a:endParaRPr>
          </a:p>
          <a:p>
            <a:r>
              <a:rPr lang="en-US" sz="2100" smtClean="0">
                <a:solidFill>
                  <a:srgbClr val="0000FF"/>
                </a:solidFill>
                <a:latin typeface="DaunPenh - 28"/>
              </a:rPr>
              <a:t>Make your Lenten commitment. Reflect upon your commitment as you answer the questions that follow.</a:t>
            </a:r>
            <a:endParaRPr lang="en-US" sz="2100">
              <a:solidFill>
                <a:srgbClr val="0000FF"/>
              </a:solidFill>
              <a:latin typeface="DaunPenh - 28"/>
            </a:endParaRPr>
          </a:p>
        </p:txBody>
      </p:sp>
      <p:sp>
        <p:nvSpPr>
          <p:cNvPr id="5" name="TextBox 4">
            <a:hlinkClick r:id="rId4" action="ppaction://hlinkfile"/>
          </p:cNvPr>
          <p:cNvSpPr txBox="1"/>
          <p:nvPr/>
        </p:nvSpPr>
        <p:spPr>
          <a:xfrm>
            <a:off x="4330700" y="5118100"/>
            <a:ext cx="2235200" cy="323165"/>
          </a:xfrm>
          <a:prstGeom prst="rect">
            <a:avLst/>
          </a:prstGeom>
          <a:noFill/>
        </p:spPr>
        <p:txBody>
          <a:bodyPr vert="horz" rtlCol="0">
            <a:spAutoFit/>
          </a:bodyPr>
          <a:lstStyle/>
          <a:p>
            <a:r>
              <a:rPr lang="en-US" sz="1500" smtClean="0">
                <a:solidFill>
                  <a:srgbClr val="000000"/>
                </a:solidFill>
                <a:latin typeface="Times New Roman - 20"/>
              </a:rPr>
              <a:t>Lenten Journal.pdf</a:t>
            </a:r>
            <a:endParaRPr lang="en-US" sz="1500">
              <a:solidFill>
                <a:srgbClr val="000000"/>
              </a:solidFill>
              <a:latin typeface="Times New Roman - 20"/>
            </a:endParaRPr>
          </a:p>
        </p:txBody>
      </p:sp>
    </p:spTree>
    <p:extLst>
      <p:ext uri="{BB962C8B-B14F-4D97-AF65-F5344CB8AC3E}">
        <p14:creationId xmlns:p14="http://schemas.microsoft.com/office/powerpoint/2010/main" val="83088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952500" y="2336800"/>
            <a:ext cx="8305800" cy="3231654"/>
          </a:xfrm>
          <a:prstGeom prst="rect">
            <a:avLst/>
          </a:prstGeom>
          <a:noFill/>
        </p:spPr>
        <p:txBody>
          <a:bodyPr vert="horz" rtlCol="0">
            <a:spAutoFit/>
          </a:bodyPr>
          <a:lstStyle/>
          <a:p>
            <a:r>
              <a:rPr lang="en-US" b="1" u="sng" smtClean="0">
                <a:solidFill>
                  <a:srgbClr val="7B7BC0"/>
                </a:solidFill>
                <a:latin typeface="Comic Sans MS - 24"/>
              </a:rPr>
              <a:t>The Three Pillars of Lent</a:t>
            </a:r>
            <a:r>
              <a:rPr lang="en-US" b="1" smtClean="0">
                <a:solidFill>
                  <a:srgbClr val="7B7BC0"/>
                </a:solidFill>
                <a:latin typeface="Comic Sans MS - 24"/>
              </a:rPr>
              <a:t>:</a:t>
            </a:r>
            <a:r>
              <a:rPr lang="en-US" smtClean="0">
                <a:solidFill>
                  <a:srgbClr val="7B7BC0"/>
                </a:solidFill>
                <a:latin typeface="Comic Sans MS - 24"/>
              </a:rPr>
              <a:t> Fast, Pray, and Charity or 								Almsgiving</a:t>
            </a:r>
          </a:p>
          <a:p>
            <a:endParaRPr lang="en-US" smtClean="0">
              <a:solidFill>
                <a:srgbClr val="7B7BC0"/>
              </a:solidFill>
              <a:latin typeface="Comic Sans MS - 24"/>
            </a:endParaRPr>
          </a:p>
          <a:p>
            <a:endParaRPr lang="en-US" smtClean="0">
              <a:solidFill>
                <a:srgbClr val="7B7BC0"/>
              </a:solidFill>
              <a:latin typeface="Comic Sans MS - 24"/>
            </a:endParaRPr>
          </a:p>
          <a:p>
            <a:endParaRPr lang="en-US" smtClean="0">
              <a:solidFill>
                <a:srgbClr val="7B7BC0"/>
              </a:solidFill>
              <a:latin typeface="Comic Sans MS - 24"/>
            </a:endParaRPr>
          </a:p>
          <a:p>
            <a:endParaRPr lang="en-US" smtClean="0">
              <a:solidFill>
                <a:srgbClr val="7B7BC0"/>
              </a:solidFill>
              <a:latin typeface="Comic Sans MS - 24"/>
            </a:endParaRPr>
          </a:p>
          <a:p>
            <a:r>
              <a:rPr lang="en-US" smtClean="0">
                <a:solidFill>
                  <a:srgbClr val="7B7BC0"/>
                </a:solidFill>
                <a:latin typeface="Comic Sans MS - 24"/>
              </a:rPr>
              <a:t>Last year, I fasted on my weekly (sometimes bi-weekly) mocha. I saved the money I would have spent at my favorite coffee shop and donated it to Amigos for Christ, an organization started at my parish in GA which helps improve the lives of people in South American countries by teaching them how to dig trenches to get clean and safe drinking water. </a:t>
            </a:r>
            <a:endParaRPr lang="en-US">
              <a:solidFill>
                <a:srgbClr val="7B7BC0"/>
              </a:solidFill>
              <a:latin typeface="Comic Sans MS - 24"/>
            </a:endParaRPr>
          </a:p>
        </p:txBody>
      </p:sp>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3733800" y="279400"/>
            <a:ext cx="1828800" cy="1828800"/>
          </a:xfrm>
          <a:prstGeom prst="rect">
            <a:avLst/>
          </a:prstGeom>
          <a:solidFill>
            <a:scrgbClr r="0" g="0" b="0">
              <a:alpha val="0"/>
            </a:scrgbClr>
          </a:solidFill>
        </p:spPr>
      </p:pic>
      <p:sp>
        <p:nvSpPr>
          <p:cNvPr id="4" name="TextBox 3">
            <a:hlinkClick r:id="rId3" action="ppaction://hlinkfile"/>
          </p:cNvPr>
          <p:cNvSpPr txBox="1"/>
          <p:nvPr/>
        </p:nvSpPr>
        <p:spPr>
          <a:xfrm>
            <a:off x="1727200" y="3517900"/>
            <a:ext cx="6553200" cy="323165"/>
          </a:xfrm>
          <a:prstGeom prst="rect">
            <a:avLst/>
          </a:prstGeom>
          <a:noFill/>
        </p:spPr>
        <p:txBody>
          <a:bodyPr vert="horz" rtlCol="0">
            <a:spAutoFit/>
          </a:bodyPr>
          <a:lstStyle/>
          <a:p>
            <a:r>
              <a:rPr lang="en-US" sz="1500" smtClean="0">
                <a:solidFill>
                  <a:srgbClr val="FF17FF"/>
                </a:solidFill>
                <a:latin typeface="Times New Roman - 20"/>
              </a:rPr>
              <a:t>prayer_ fasting_ and almsgiving_ the three pillars of lent.mp4</a:t>
            </a:r>
            <a:endParaRPr lang="en-US" sz="1500">
              <a:solidFill>
                <a:srgbClr val="FF17FF"/>
              </a:solidFill>
              <a:latin typeface="Times New Roman - 20"/>
            </a:endParaRPr>
          </a:p>
        </p:txBody>
      </p:sp>
    </p:spTree>
    <p:extLst>
      <p:ext uri="{BB962C8B-B14F-4D97-AF65-F5344CB8AC3E}">
        <p14:creationId xmlns:p14="http://schemas.microsoft.com/office/powerpoint/2010/main" val="1835132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2700" y="3352800"/>
            <a:ext cx="10287000" cy="1754326"/>
          </a:xfrm>
          <a:prstGeom prst="rect">
            <a:avLst/>
          </a:prstGeom>
          <a:noFill/>
        </p:spPr>
        <p:txBody>
          <a:bodyPr vert="horz" rtlCol="0">
            <a:spAutoFit/>
          </a:bodyPr>
          <a:lstStyle/>
          <a:p>
            <a:r>
              <a:rPr lang="en-US" smtClean="0">
                <a:solidFill>
                  <a:srgbClr val="800080"/>
                </a:solidFill>
                <a:latin typeface="Ebrima - 24"/>
              </a:rPr>
              <a:t>There are two important reasons for fasting: </a:t>
            </a:r>
          </a:p>
          <a:p>
            <a:r>
              <a:rPr lang="en-US" smtClean="0">
                <a:solidFill>
                  <a:srgbClr val="800080"/>
                </a:solidFill>
                <a:latin typeface="Ebrima - 24"/>
              </a:rPr>
              <a:t>	1) to recognize that all that we have is a gift from God and </a:t>
            </a:r>
          </a:p>
          <a:p>
            <a:r>
              <a:rPr lang="en-US" smtClean="0">
                <a:solidFill>
                  <a:srgbClr val="800080"/>
                </a:solidFill>
                <a:latin typeface="Ebrima - 24"/>
              </a:rPr>
              <a:t>	2) to build up self-control and resistance to temptation. </a:t>
            </a:r>
          </a:p>
          <a:p>
            <a:endParaRPr lang="en-US" smtClean="0">
              <a:solidFill>
                <a:srgbClr val="800080"/>
              </a:solidFill>
              <a:latin typeface="Ebrima - 24"/>
            </a:endParaRPr>
          </a:p>
          <a:p>
            <a:r>
              <a:rPr lang="en-US" smtClean="0">
                <a:solidFill>
                  <a:srgbClr val="800080"/>
                </a:solidFill>
                <a:latin typeface="Ebrima - 24"/>
              </a:rPr>
              <a:t>Create a mini-poster that would motivate you to resist temptation in the future. In the poster you might include the success you have had living out fasting during the season of Lent. </a:t>
            </a:r>
            <a:endParaRPr lang="en-US">
              <a:solidFill>
                <a:srgbClr val="800080"/>
              </a:solidFill>
              <a:latin typeface="Ebrima - 24"/>
            </a:endParaRPr>
          </a:p>
        </p:txBody>
      </p:sp>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317500" y="165100"/>
            <a:ext cx="9467850" cy="3117850"/>
          </a:xfrm>
          <a:prstGeom prst="rect">
            <a:avLst/>
          </a:prstGeom>
          <a:solidFill>
            <a:scrgbClr r="0" g="0" b="0">
              <a:alpha val="0"/>
            </a:scrgbClr>
          </a:solidFill>
        </p:spPr>
      </p:pic>
    </p:spTree>
    <p:extLst>
      <p:ext uri="{BB962C8B-B14F-4D97-AF65-F5344CB8AC3E}">
        <p14:creationId xmlns:p14="http://schemas.microsoft.com/office/powerpoint/2010/main" val="200689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965200" y="266700"/>
            <a:ext cx="3238500" cy="2514600"/>
          </a:xfrm>
          <a:prstGeom prst="rect">
            <a:avLst/>
          </a:prstGeom>
          <a:solidFill>
            <a:scrgbClr r="0" g="0" b="0">
              <a:alpha val="0"/>
            </a:scrgbClr>
          </a:solidFill>
        </p:spPr>
      </p:pic>
      <p:sp>
        <p:nvSpPr>
          <p:cNvPr id="3" name="TextBox 2"/>
          <p:cNvSpPr txBox="1"/>
          <p:nvPr/>
        </p:nvSpPr>
        <p:spPr>
          <a:xfrm>
            <a:off x="355600" y="3340100"/>
            <a:ext cx="9525000" cy="1846659"/>
          </a:xfrm>
          <a:prstGeom prst="rect">
            <a:avLst/>
          </a:prstGeom>
          <a:noFill/>
        </p:spPr>
        <p:txBody>
          <a:bodyPr vert="horz" rtlCol="0">
            <a:spAutoFit/>
          </a:bodyPr>
          <a:lstStyle/>
          <a:p>
            <a:pPr algn="ctr"/>
            <a:r>
              <a:rPr lang="en-US" sz="1900" b="1" smtClean="0">
                <a:solidFill>
                  <a:srgbClr val="4B0082"/>
                </a:solidFill>
                <a:latin typeface="Dotum - 26"/>
              </a:rPr>
              <a:t>Where does prayer fit into your day?</a:t>
            </a:r>
          </a:p>
          <a:p>
            <a:endParaRPr lang="en-US" sz="1900" b="1" smtClean="0">
              <a:solidFill>
                <a:srgbClr val="4B0082"/>
              </a:solidFill>
              <a:latin typeface="Dotum - 26"/>
            </a:endParaRPr>
          </a:p>
          <a:p>
            <a:r>
              <a:rPr lang="en-US" sz="1900" b="1" smtClean="0">
                <a:solidFill>
                  <a:srgbClr val="4B0082"/>
                </a:solidFill>
                <a:latin typeface="Dotum - 26"/>
              </a:rPr>
              <a:t>Co</a:t>
            </a:r>
            <a:r>
              <a:rPr lang="en-US" sz="1900" smtClean="0">
                <a:solidFill>
                  <a:srgbClr val="4B0082"/>
                </a:solidFill>
                <a:latin typeface="Dotum - 26"/>
              </a:rPr>
              <a:t>mplete the schedule of a typical week for you.</a:t>
            </a:r>
          </a:p>
          <a:p>
            <a:endParaRPr lang="en-US" sz="1900" smtClean="0">
              <a:solidFill>
                <a:srgbClr val="4B0082"/>
              </a:solidFill>
              <a:latin typeface="Dotum - 26"/>
            </a:endParaRPr>
          </a:p>
          <a:p>
            <a:r>
              <a:rPr lang="en-US" sz="1900" smtClean="0">
                <a:solidFill>
                  <a:srgbClr val="4B0082"/>
                </a:solidFill>
                <a:latin typeface="Dotum - 26"/>
              </a:rPr>
              <a:t>Where can you add the second pillar into each of your days such that you call on the name of the Lord everyday?</a:t>
            </a:r>
            <a:endParaRPr lang="en-US" sz="1900">
              <a:solidFill>
                <a:srgbClr val="4B0082"/>
              </a:solidFill>
              <a:latin typeface="Dotum - 26"/>
            </a:endParaRPr>
          </a:p>
        </p:txBody>
      </p:sp>
      <p:sp>
        <p:nvSpPr>
          <p:cNvPr id="4" name="TextBox 3"/>
          <p:cNvSpPr txBox="1"/>
          <p:nvPr/>
        </p:nvSpPr>
        <p:spPr>
          <a:xfrm>
            <a:off x="4584700" y="736600"/>
            <a:ext cx="5664200" cy="1200329"/>
          </a:xfrm>
          <a:prstGeom prst="rect">
            <a:avLst/>
          </a:prstGeom>
          <a:noFill/>
        </p:spPr>
        <p:txBody>
          <a:bodyPr vert="horz" rtlCol="0">
            <a:spAutoFit/>
          </a:bodyPr>
          <a:lstStyle/>
          <a:p>
            <a:r>
              <a:rPr lang="en-US" smtClean="0">
                <a:solidFill>
                  <a:srgbClr val="800080"/>
                </a:solidFill>
                <a:latin typeface="Comic Sans MS - 24"/>
              </a:rPr>
              <a:t>Recall Romans 10:13 </a:t>
            </a:r>
          </a:p>
          <a:p>
            <a:endParaRPr lang="en-US" smtClean="0">
              <a:solidFill>
                <a:srgbClr val="800080"/>
              </a:solidFill>
              <a:latin typeface="Comic Sans MS - 24"/>
            </a:endParaRPr>
          </a:p>
          <a:p>
            <a:r>
              <a:rPr lang="en-US" smtClean="0">
                <a:solidFill>
                  <a:srgbClr val="800080"/>
                </a:solidFill>
                <a:latin typeface="Comic Sans MS - 24"/>
              </a:rPr>
              <a:t>"For everyone who calls on the name of the Lord will be saved."</a:t>
            </a:r>
            <a:endParaRPr lang="en-US">
              <a:solidFill>
                <a:srgbClr val="800080"/>
              </a:solidFill>
              <a:latin typeface="Comic Sans MS - 24"/>
            </a:endParaRPr>
          </a:p>
        </p:txBody>
      </p:sp>
    </p:spTree>
    <p:extLst>
      <p:ext uri="{BB962C8B-B14F-4D97-AF65-F5344CB8AC3E}">
        <p14:creationId xmlns:p14="http://schemas.microsoft.com/office/powerpoint/2010/main" val="3235448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279400" y="-63500"/>
            <a:ext cx="9531350" cy="5200650"/>
          </a:xfrm>
          <a:prstGeom prst="rect">
            <a:avLst/>
          </a:prstGeom>
          <a:solidFill>
            <a:scrgbClr r="0" g="0" b="0">
              <a:alpha val="0"/>
            </a:scrgbClr>
          </a:solidFill>
        </p:spPr>
      </p:pic>
      <p:sp>
        <p:nvSpPr>
          <p:cNvPr id="3" name="TextBox 2"/>
          <p:cNvSpPr txBox="1"/>
          <p:nvPr/>
        </p:nvSpPr>
        <p:spPr>
          <a:xfrm>
            <a:off x="1104900" y="5359400"/>
            <a:ext cx="8839200" cy="646331"/>
          </a:xfrm>
          <a:prstGeom prst="rect">
            <a:avLst/>
          </a:prstGeom>
          <a:noFill/>
        </p:spPr>
        <p:txBody>
          <a:bodyPr vert="horz" rtlCol="0">
            <a:spAutoFit/>
          </a:bodyPr>
          <a:lstStyle/>
          <a:p>
            <a:r>
              <a:rPr lang="en-US" smtClean="0">
                <a:solidFill>
                  <a:srgbClr val="000000"/>
                </a:solidFill>
                <a:latin typeface="Comic Sans MS - 24"/>
              </a:rPr>
              <a:t>Bear this in mind as we view this video on Penance and Reconcilliation. As you view the video, complete the Sacrament of Penance and Reconciliation Flow Map.</a:t>
            </a:r>
            <a:endParaRPr lang="en-US">
              <a:solidFill>
                <a:srgbClr val="000000"/>
              </a:solidFill>
              <a:latin typeface="Comic Sans MS - 24"/>
            </a:endParaRPr>
          </a:p>
        </p:txBody>
      </p:sp>
      <p:sp>
        <p:nvSpPr>
          <p:cNvPr id="4" name="TextBox 3">
            <a:hlinkClick r:id="rId3" action="ppaction://hlinkfile"/>
          </p:cNvPr>
          <p:cNvSpPr txBox="1"/>
          <p:nvPr/>
        </p:nvSpPr>
        <p:spPr>
          <a:xfrm>
            <a:off x="2413000" y="7048500"/>
            <a:ext cx="5257800" cy="323165"/>
          </a:xfrm>
          <a:prstGeom prst="rect">
            <a:avLst/>
          </a:prstGeom>
          <a:noFill/>
        </p:spPr>
        <p:txBody>
          <a:bodyPr vert="horz" rtlCol="0">
            <a:spAutoFit/>
          </a:bodyPr>
          <a:lstStyle/>
          <a:p>
            <a:r>
              <a:rPr lang="en-US" sz="1500" smtClean="0">
                <a:solidFill>
                  <a:srgbClr val="000000"/>
                </a:solidFill>
                <a:latin typeface="Times New Roman - 20"/>
              </a:rPr>
              <a:t>the sacrament of penance and reconciliation.mp4</a:t>
            </a:r>
            <a:endParaRPr lang="en-US" sz="1500">
              <a:solidFill>
                <a:srgbClr val="000000"/>
              </a:solidFill>
              <a:latin typeface="Times New Roman - 20"/>
            </a:endParaRPr>
          </a:p>
        </p:txBody>
      </p:sp>
    </p:spTree>
    <p:extLst>
      <p:ext uri="{BB962C8B-B14F-4D97-AF65-F5344CB8AC3E}">
        <p14:creationId xmlns:p14="http://schemas.microsoft.com/office/powerpoint/2010/main" val="4116227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00080"/>
            </a:gs>
            <a:gs pos="100000">
              <a:srgbClr val="7B7BC0"/>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711200" y="495300"/>
            <a:ext cx="8966200" cy="3231654"/>
          </a:xfrm>
          <a:prstGeom prst="rect">
            <a:avLst/>
          </a:prstGeom>
          <a:noFill/>
        </p:spPr>
        <p:txBody>
          <a:bodyPr vert="horz" rtlCol="0">
            <a:spAutoFit/>
          </a:bodyPr>
          <a:lstStyle/>
          <a:p>
            <a:r>
              <a:rPr lang="en-US" smtClean="0">
                <a:solidFill>
                  <a:srgbClr val="FFE4E1"/>
                </a:solidFill>
                <a:latin typeface="Symbol - 24"/>
              </a:rPr>
              <a:t>·</a:t>
            </a:r>
            <a:r>
              <a:rPr lang="en-US" smtClean="0">
                <a:solidFill>
                  <a:srgbClr val="FFE4E1"/>
                </a:solidFill>
                <a:latin typeface="Comic Sans MS - 24"/>
              </a:rPr>
              <a:t>Define the following:</a:t>
            </a:r>
          </a:p>
          <a:p>
            <a:r>
              <a:rPr lang="en-US" smtClean="0">
                <a:solidFill>
                  <a:srgbClr val="FFE4E1"/>
                </a:solidFill>
                <a:latin typeface="Comic Sans MS - 24"/>
              </a:rPr>
              <a:t>	contrition</a:t>
            </a:r>
          </a:p>
          <a:p>
            <a:r>
              <a:rPr lang="en-US" smtClean="0">
                <a:solidFill>
                  <a:srgbClr val="FFE4E1"/>
                </a:solidFill>
                <a:latin typeface="Comic Sans MS - 24"/>
              </a:rPr>
              <a:t>	confession</a:t>
            </a:r>
          </a:p>
          <a:p>
            <a:r>
              <a:rPr lang="en-US" smtClean="0">
                <a:solidFill>
                  <a:srgbClr val="FFE4E1"/>
                </a:solidFill>
                <a:latin typeface="Comic Sans MS - 24"/>
              </a:rPr>
              <a:t>	absolution</a:t>
            </a:r>
          </a:p>
          <a:p>
            <a:r>
              <a:rPr lang="en-US" smtClean="0">
                <a:solidFill>
                  <a:srgbClr val="FFE4E1"/>
                </a:solidFill>
                <a:latin typeface="Comic Sans MS - 24"/>
              </a:rPr>
              <a:t>	reconciliation</a:t>
            </a:r>
          </a:p>
          <a:p>
            <a:r>
              <a:rPr lang="en-US" smtClean="0">
                <a:solidFill>
                  <a:srgbClr val="FFE4E1"/>
                </a:solidFill>
                <a:latin typeface="Comic Sans MS - 24"/>
              </a:rPr>
              <a:t>	penance</a:t>
            </a:r>
          </a:p>
          <a:p>
            <a:endParaRPr lang="en-US" smtClean="0">
              <a:solidFill>
                <a:srgbClr val="FFE4E1"/>
              </a:solidFill>
              <a:latin typeface="Comic Sans MS - 24"/>
            </a:endParaRPr>
          </a:p>
          <a:p>
            <a:r>
              <a:rPr lang="en-US" smtClean="0">
                <a:solidFill>
                  <a:srgbClr val="FFE4E1"/>
                </a:solidFill>
                <a:latin typeface="Comic Sans MS - 24"/>
              </a:rPr>
              <a:t>·Let's read the parable of the Prodigal Son (Luke 15:11-32.) As we read, think about how each of these terms fits into the story.</a:t>
            </a:r>
          </a:p>
          <a:p>
            <a:endParaRPr lang="en-US" smtClean="0">
              <a:solidFill>
                <a:srgbClr val="FFE4E1"/>
              </a:solidFill>
              <a:latin typeface="Comic Sans MS - 24"/>
            </a:endParaRPr>
          </a:p>
          <a:p>
            <a:r>
              <a:rPr lang="en-US" smtClean="0">
                <a:solidFill>
                  <a:srgbClr val="FFE4E1"/>
                </a:solidFill>
                <a:latin typeface="Comic Sans MS - 24"/>
              </a:rPr>
              <a:t>·Label each part of the table on your worksheet with each term above.</a:t>
            </a:r>
            <a:endParaRPr lang="en-US">
              <a:solidFill>
                <a:srgbClr val="FFE4E1"/>
              </a:solidFill>
              <a:latin typeface="Comic Sans MS - 24"/>
            </a:endParaRPr>
          </a:p>
        </p:txBody>
      </p:sp>
    </p:spTree>
    <p:extLst>
      <p:ext uri="{BB962C8B-B14F-4D97-AF65-F5344CB8AC3E}">
        <p14:creationId xmlns:p14="http://schemas.microsoft.com/office/powerpoint/2010/main" val="1614591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65100" y="165100"/>
            <a:ext cx="9798050" cy="3359150"/>
          </a:xfrm>
          <a:prstGeom prst="rect">
            <a:avLst/>
          </a:prstGeom>
          <a:solidFill>
            <a:scrgbClr r="0" g="0" b="0">
              <a:alpha val="0"/>
            </a:scrgbClr>
          </a:solidFill>
        </p:spPr>
      </p:pic>
      <p:sp>
        <p:nvSpPr>
          <p:cNvPr id="3" name="TextBox 2"/>
          <p:cNvSpPr txBox="1"/>
          <p:nvPr/>
        </p:nvSpPr>
        <p:spPr>
          <a:xfrm>
            <a:off x="406400" y="3619500"/>
            <a:ext cx="9398000" cy="1754326"/>
          </a:xfrm>
          <a:prstGeom prst="rect">
            <a:avLst/>
          </a:prstGeom>
          <a:noFill/>
        </p:spPr>
        <p:txBody>
          <a:bodyPr vert="horz" rtlCol="0">
            <a:spAutoFit/>
          </a:bodyPr>
          <a:lstStyle/>
          <a:p>
            <a:r>
              <a:rPr lang="en-US" smtClean="0">
                <a:solidFill>
                  <a:srgbClr val="FF0000"/>
                </a:solidFill>
                <a:latin typeface="Comic Sans MS - 24"/>
              </a:rPr>
              <a:t>One of my favorite traditions to do during Lent is to attend the "Stations of the Cross" with Jessica, Tony, and my husband. It provides us with time to really focus on Jesus' suffering.</a:t>
            </a:r>
          </a:p>
          <a:p>
            <a:endParaRPr lang="en-US" smtClean="0">
              <a:solidFill>
                <a:srgbClr val="FF0000"/>
              </a:solidFill>
              <a:latin typeface="Comic Sans MS - 24"/>
            </a:endParaRPr>
          </a:p>
          <a:p>
            <a:r>
              <a:rPr lang="en-US" smtClean="0">
                <a:solidFill>
                  <a:srgbClr val="FF0000"/>
                </a:solidFill>
                <a:latin typeface="Comic Sans MS - 24"/>
              </a:rPr>
              <a:t>What are the stations of the cross? Where did the idea of retracing Jesus' steps originate? </a:t>
            </a:r>
          </a:p>
          <a:p>
            <a:endParaRPr lang="en-US" smtClean="0">
              <a:solidFill>
                <a:srgbClr val="FF0000"/>
              </a:solidFill>
              <a:latin typeface="Comic Sans MS - 24"/>
            </a:endParaRPr>
          </a:p>
          <a:p>
            <a:r>
              <a:rPr lang="en-US" smtClean="0">
                <a:solidFill>
                  <a:srgbClr val="FF0000"/>
                </a:solidFill>
                <a:latin typeface="Comic Sans MS - 24"/>
              </a:rPr>
              <a:t>Complete the Stations of the Cross worksheet as we view this video. </a:t>
            </a:r>
            <a:endParaRPr lang="en-US">
              <a:solidFill>
                <a:srgbClr val="FF0000"/>
              </a:solidFill>
              <a:latin typeface="Comic Sans MS - 24"/>
            </a:endParaRPr>
          </a:p>
        </p:txBody>
      </p:sp>
      <p:sp>
        <p:nvSpPr>
          <p:cNvPr id="4" name="TextBox 3">
            <a:hlinkClick r:id="rId3" action="ppaction://hlinkfile"/>
          </p:cNvPr>
          <p:cNvSpPr txBox="1"/>
          <p:nvPr/>
        </p:nvSpPr>
        <p:spPr>
          <a:xfrm>
            <a:off x="1663700" y="7340600"/>
            <a:ext cx="6629400" cy="323165"/>
          </a:xfrm>
          <a:prstGeom prst="rect">
            <a:avLst/>
          </a:prstGeom>
          <a:noFill/>
        </p:spPr>
        <p:txBody>
          <a:bodyPr vert="horz" rtlCol="0">
            <a:spAutoFit/>
          </a:bodyPr>
          <a:lstStyle/>
          <a:p>
            <a:r>
              <a:rPr lang="en-US" sz="1500" smtClean="0">
                <a:solidFill>
                  <a:srgbClr val="000000"/>
                </a:solidFill>
                <a:latin typeface="Times New Roman - 20"/>
              </a:rPr>
              <a:t>The 14 Stations of the Cross - YouTube [freecorder.com].mp4</a:t>
            </a:r>
            <a:endParaRPr lang="en-US" sz="1500">
              <a:solidFill>
                <a:srgbClr val="000000"/>
              </a:solidFill>
              <a:latin typeface="Times New Roman - 20"/>
            </a:endParaRPr>
          </a:p>
        </p:txBody>
      </p:sp>
    </p:spTree>
    <p:extLst>
      <p:ext uri="{BB962C8B-B14F-4D97-AF65-F5344CB8AC3E}">
        <p14:creationId xmlns:p14="http://schemas.microsoft.com/office/powerpoint/2010/main" val="2911953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65100" y="165100"/>
            <a:ext cx="3727450" cy="5238750"/>
          </a:xfrm>
          <a:prstGeom prst="rect">
            <a:avLst/>
          </a:prstGeom>
          <a:solidFill>
            <a:scrgbClr r="0" g="0" b="0">
              <a:alpha val="0"/>
            </a:scrgbClr>
          </a:solidFill>
        </p:spPr>
      </p:pic>
      <p:sp>
        <p:nvSpPr>
          <p:cNvPr id="3" name="TextBox 2"/>
          <p:cNvSpPr txBox="1"/>
          <p:nvPr/>
        </p:nvSpPr>
        <p:spPr>
          <a:xfrm>
            <a:off x="4203700" y="622300"/>
            <a:ext cx="5207000" cy="2585323"/>
          </a:xfrm>
          <a:prstGeom prst="rect">
            <a:avLst/>
          </a:prstGeom>
          <a:noFill/>
        </p:spPr>
        <p:txBody>
          <a:bodyPr vert="horz" rtlCol="0">
            <a:spAutoFit/>
          </a:bodyPr>
          <a:lstStyle/>
          <a:p>
            <a:r>
              <a:rPr lang="en-US" smtClean="0">
                <a:solidFill>
                  <a:srgbClr val="800080"/>
                </a:solidFill>
                <a:latin typeface="Comic Sans MS - 24"/>
              </a:rPr>
              <a:t>But those were the Romans who persecuted Jesus, that was not me...or do I continually persecute Jesus?</a:t>
            </a:r>
          </a:p>
          <a:p>
            <a:endParaRPr lang="en-US" smtClean="0">
              <a:solidFill>
                <a:srgbClr val="800080"/>
              </a:solidFill>
              <a:latin typeface="Comic Sans MS - 24"/>
            </a:endParaRPr>
          </a:p>
          <a:p>
            <a:r>
              <a:rPr lang="en-US" smtClean="0">
                <a:solidFill>
                  <a:srgbClr val="800080"/>
                </a:solidFill>
                <a:latin typeface="Comic Sans MS - 24"/>
              </a:rPr>
              <a:t>I did not nail his hands to the cross...or do I through my actions?</a:t>
            </a:r>
          </a:p>
          <a:p>
            <a:endParaRPr lang="en-US" smtClean="0">
              <a:solidFill>
                <a:srgbClr val="800080"/>
              </a:solidFill>
              <a:latin typeface="Comic Sans MS - 24"/>
            </a:endParaRPr>
          </a:p>
          <a:p>
            <a:r>
              <a:rPr lang="en-US" smtClean="0">
                <a:solidFill>
                  <a:srgbClr val="800080"/>
                </a:solidFill>
                <a:latin typeface="Comic Sans MS - 24"/>
              </a:rPr>
              <a:t>Bear these in mind as we view this video on Palm Sunday.</a:t>
            </a:r>
            <a:endParaRPr lang="en-US">
              <a:solidFill>
                <a:srgbClr val="800080"/>
              </a:solidFill>
              <a:latin typeface="Comic Sans MS - 24"/>
            </a:endParaRPr>
          </a:p>
        </p:txBody>
      </p:sp>
      <p:sp>
        <p:nvSpPr>
          <p:cNvPr id="4" name="TextBox 3">
            <a:hlinkClick r:id="rId3" action="ppaction://hlinkfile"/>
          </p:cNvPr>
          <p:cNvSpPr txBox="1"/>
          <p:nvPr/>
        </p:nvSpPr>
        <p:spPr>
          <a:xfrm>
            <a:off x="3251200" y="5676900"/>
            <a:ext cx="6299200" cy="323165"/>
          </a:xfrm>
          <a:prstGeom prst="rect">
            <a:avLst/>
          </a:prstGeom>
          <a:noFill/>
        </p:spPr>
        <p:txBody>
          <a:bodyPr vert="horz" rtlCol="0">
            <a:spAutoFit/>
          </a:bodyPr>
          <a:lstStyle/>
          <a:p>
            <a:r>
              <a:rPr lang="en-US" sz="1500" smtClean="0">
                <a:solidFill>
                  <a:srgbClr val="000000"/>
                </a:solidFill>
                <a:latin typeface="Times New Roman - 20"/>
              </a:rPr>
              <a:t>Palm Sunday (short film) - YouTube [freecorder.com].mp4</a:t>
            </a:r>
            <a:endParaRPr lang="en-US" sz="1500">
              <a:solidFill>
                <a:srgbClr val="000000"/>
              </a:solidFill>
              <a:latin typeface="Times New Roman - 20"/>
            </a:endParaRPr>
          </a:p>
        </p:txBody>
      </p:sp>
    </p:spTree>
    <p:extLst>
      <p:ext uri="{BB962C8B-B14F-4D97-AF65-F5344CB8AC3E}">
        <p14:creationId xmlns:p14="http://schemas.microsoft.com/office/powerpoint/2010/main" val="2984418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100000">
              <a:srgbClr val="FF0000">
                <a:tint val="0"/>
              </a:srgbClr>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15900" y="177800"/>
            <a:ext cx="9652000" cy="5278368"/>
          </a:xfrm>
          <a:prstGeom prst="rect">
            <a:avLst/>
          </a:prstGeom>
          <a:noFill/>
        </p:spPr>
        <p:txBody>
          <a:bodyPr vert="horz" rtlCol="0">
            <a:spAutoFit/>
          </a:bodyPr>
          <a:lstStyle/>
          <a:p>
            <a:r>
              <a:rPr lang="en-US" b="1" smtClean="0">
                <a:solidFill>
                  <a:srgbClr val="000000"/>
                </a:solidFill>
                <a:latin typeface="Times New Roman - 24"/>
              </a:rPr>
              <a:t>An Examination of Conscience for Young Adults</a:t>
            </a:r>
          </a:p>
          <a:p>
            <a:endParaRPr lang="en-US" b="1" smtClean="0">
              <a:solidFill>
                <a:srgbClr val="000000"/>
              </a:solidFill>
              <a:latin typeface="Times New Roman - 24"/>
            </a:endParaRPr>
          </a:p>
          <a:p>
            <a:r>
              <a:rPr lang="en-US" b="1" smtClean="0">
                <a:solidFill>
                  <a:srgbClr val="000000"/>
                </a:solidFill>
                <a:latin typeface="Times New Roman - 24"/>
              </a:rPr>
              <a:t>Re</a:t>
            </a:r>
            <a:r>
              <a:rPr lang="en-US" sz="1300" b="1" smtClean="0">
                <a:solidFill>
                  <a:srgbClr val="000000"/>
                </a:solidFill>
                <a:latin typeface="Times New Roman - 18"/>
              </a:rPr>
              <a:t>sponsibilities to God:</a:t>
            </a:r>
          </a:p>
          <a:p>
            <a:r>
              <a:rPr lang="en-US" sz="1300" b="1" smtClean="0">
                <a:solidFill>
                  <a:srgbClr val="000000"/>
                </a:solidFill>
                <a:latin typeface="Times New Roman - 18"/>
              </a:rPr>
              <a:t>H</a:t>
            </a:r>
            <a:r>
              <a:rPr lang="en-US" sz="1200" smtClean="0">
                <a:solidFill>
                  <a:srgbClr val="000000"/>
                </a:solidFill>
                <a:latin typeface="Times New Roman - 16"/>
              </a:rPr>
              <a:t>ave I gone to Mass on Sunday or have I rebelled and been stubborn about going to Mass?</a:t>
            </a:r>
          </a:p>
          <a:p>
            <a:r>
              <a:rPr lang="en-US" sz="1200" smtClean="0">
                <a:solidFill>
                  <a:srgbClr val="000000"/>
                </a:solidFill>
                <a:latin typeface="Times New Roman - 16"/>
              </a:rPr>
              <a:t>Did I participate in the Mass or did I daydream?</a:t>
            </a:r>
          </a:p>
          <a:p>
            <a:r>
              <a:rPr lang="en-US" sz="1200" smtClean="0">
                <a:solidFill>
                  <a:srgbClr val="000000"/>
                </a:solidFill>
                <a:latin typeface="Times New Roman - 16"/>
              </a:rPr>
              <a:t>Have I prayed every day?</a:t>
            </a:r>
          </a:p>
          <a:p>
            <a:r>
              <a:rPr lang="en-US" sz="1200" smtClean="0">
                <a:solidFill>
                  <a:srgbClr val="000000"/>
                </a:solidFill>
                <a:latin typeface="Times New Roman - 16"/>
              </a:rPr>
              <a:t>Have I read the Bible?</a:t>
            </a:r>
          </a:p>
          <a:p>
            <a:r>
              <a:rPr lang="en-US" sz="1200" smtClean="0">
                <a:solidFill>
                  <a:srgbClr val="000000"/>
                </a:solidFill>
                <a:latin typeface="Times New Roman - 16"/>
              </a:rPr>
              <a:t>Have I been rebellious toward God and his commands?</a:t>
            </a:r>
          </a:p>
          <a:p>
            <a:r>
              <a:rPr lang="en-US" sz="1200" smtClean="0">
                <a:solidFill>
                  <a:srgbClr val="000000"/>
                </a:solidFill>
                <a:latin typeface="Times New Roman - 16"/>
              </a:rPr>
              <a:t>Have I misused the name of God by swearing and cursing?</a:t>
            </a:r>
          </a:p>
          <a:p>
            <a:r>
              <a:rPr lang="en-US" sz="1200" smtClean="0">
                <a:solidFill>
                  <a:srgbClr val="000000"/>
                </a:solidFill>
                <a:latin typeface="Times New Roman - 16"/>
              </a:rPr>
              <a:t>Have I told the Father that I love him for creating me and making me his son/daughter?</a:t>
            </a:r>
          </a:p>
          <a:p>
            <a:r>
              <a:rPr lang="en-US" sz="1200" smtClean="0">
                <a:solidFill>
                  <a:srgbClr val="000000"/>
                </a:solidFill>
                <a:latin typeface="Times New Roman - 16"/>
              </a:rPr>
              <a:t>Have I thanked Jesus for becoming man, dying for my sin and rising to give me eternal life?</a:t>
            </a:r>
          </a:p>
          <a:p>
            <a:r>
              <a:rPr lang="en-US" sz="1200" smtClean="0">
                <a:solidFill>
                  <a:srgbClr val="000000"/>
                </a:solidFill>
                <a:latin typeface="Times New Roman - 16"/>
              </a:rPr>
              <a:t>Have I asked the Holy Spirit to help me conquer sin and temptation and to be obedient to God’s commands?</a:t>
            </a:r>
          </a:p>
          <a:p>
            <a:endParaRPr lang="en-US" sz="1200" smtClean="0">
              <a:solidFill>
                <a:srgbClr val="000000"/>
              </a:solidFill>
              <a:latin typeface="Times New Roman - 16"/>
            </a:endParaRPr>
          </a:p>
          <a:p>
            <a:r>
              <a:rPr lang="en-US" sz="1200" smtClean="0">
                <a:solidFill>
                  <a:srgbClr val="000000"/>
                </a:solidFill>
                <a:latin typeface="Times New Roman - 16"/>
              </a:rPr>
              <a:t>Re</a:t>
            </a:r>
            <a:r>
              <a:rPr lang="en-US" sz="1300" b="1" smtClean="0">
                <a:solidFill>
                  <a:srgbClr val="000000"/>
                </a:solidFill>
                <a:latin typeface="Times New Roman - 18"/>
              </a:rPr>
              <a:t>sponsibilities to others and myself:</a:t>
            </a:r>
          </a:p>
          <a:p>
            <a:r>
              <a:rPr lang="en-US" sz="1300" b="1" smtClean="0">
                <a:solidFill>
                  <a:srgbClr val="000000"/>
                </a:solidFill>
                <a:latin typeface="Times New Roman - 18"/>
              </a:rPr>
              <a:t>H</a:t>
            </a:r>
            <a:r>
              <a:rPr lang="en-US" sz="1200" smtClean="0">
                <a:solidFill>
                  <a:srgbClr val="000000"/>
                </a:solidFill>
                <a:latin typeface="Times New Roman - 16"/>
              </a:rPr>
              <a:t>ave I been rebellious, disobedient or disrespectful to my parents, teachers and those in authority over me?</a:t>
            </a:r>
          </a:p>
          <a:p>
            <a:r>
              <a:rPr lang="en-US" sz="1200" smtClean="0">
                <a:solidFill>
                  <a:srgbClr val="000000"/>
                </a:solidFill>
                <a:latin typeface="Times New Roman - 16"/>
              </a:rPr>
              <a:t>Have I lied to or deceived my parents or others?</a:t>
            </a:r>
          </a:p>
          <a:p>
            <a:r>
              <a:rPr lang="en-US" sz="1200" smtClean="0">
                <a:solidFill>
                  <a:srgbClr val="000000"/>
                </a:solidFill>
                <a:latin typeface="Times New Roman - 16"/>
              </a:rPr>
              <a:t>Have I been arrogant and stubborn?</a:t>
            </a:r>
          </a:p>
          <a:p>
            <a:r>
              <a:rPr lang="en-US" sz="1200" smtClean="0">
                <a:solidFill>
                  <a:srgbClr val="000000"/>
                </a:solidFill>
                <a:latin typeface="Times New Roman - 16"/>
              </a:rPr>
              <a:t>Have I talked back to my parents or those in authority?</a:t>
            </a:r>
          </a:p>
          <a:p>
            <a:r>
              <a:rPr lang="en-US" sz="1200" smtClean="0">
                <a:solidFill>
                  <a:srgbClr val="000000"/>
                </a:solidFill>
                <a:latin typeface="Times New Roman - 16"/>
              </a:rPr>
              <a:t>Have I gotten angry or nurtured and held grudges and resentments? Have I refused to forgive others? Have I cultivated 	hatred?</a:t>
            </a:r>
          </a:p>
          <a:p>
            <a:r>
              <a:rPr lang="en-US" sz="1200" smtClean="0">
                <a:solidFill>
                  <a:srgbClr val="000000"/>
                </a:solidFill>
                <a:latin typeface="Times New Roman - 16"/>
              </a:rPr>
              <a:t>Have I gossiped about others? Have I slandered anyone? Have I told lies about others? Have I mocked or made fun of 	others?</a:t>
            </a:r>
          </a:p>
          <a:p>
            <a:r>
              <a:rPr lang="en-US" sz="1200" smtClean="0">
                <a:solidFill>
                  <a:srgbClr val="000000"/>
                </a:solidFill>
                <a:latin typeface="Times New Roman - 16"/>
              </a:rPr>
              <a:t>Have I lied or cheated? Have I stolen anything? Have I paid it back?</a:t>
            </a:r>
          </a:p>
          <a:p>
            <a:r>
              <a:rPr lang="en-US" sz="1200" smtClean="0">
                <a:solidFill>
                  <a:srgbClr val="000000"/>
                </a:solidFill>
                <a:latin typeface="Times New Roman - 16"/>
              </a:rPr>
              <a:t>Have I been selfish or spiteful toward others? Have I been jealous?</a:t>
            </a:r>
          </a:p>
          <a:p>
            <a:r>
              <a:rPr lang="en-US" sz="1200" smtClean="0">
                <a:solidFill>
                  <a:srgbClr val="000000"/>
                </a:solidFill>
                <a:latin typeface="Times New Roman - 16"/>
              </a:rPr>
              <a:t>Have I been patient, kind gentle and self-controlled?</a:t>
            </a:r>
          </a:p>
          <a:p>
            <a:r>
              <a:rPr lang="en-US" sz="1200" smtClean="0">
                <a:solidFill>
                  <a:srgbClr val="000000"/>
                </a:solidFill>
                <a:latin typeface="Times New Roman - 16"/>
              </a:rPr>
              <a:t>When my conscience told me to do something good, did I do it or did I ignore it?</a:t>
            </a:r>
          </a:p>
          <a:p>
            <a:endParaRPr lang="en-US" sz="1200" smtClean="0">
              <a:solidFill>
                <a:srgbClr val="000000"/>
              </a:solidFill>
              <a:latin typeface="Times New Roman - 16"/>
            </a:endParaRPr>
          </a:p>
          <a:p>
            <a:r>
              <a:rPr lang="en-US" sz="1200" smtClean="0">
                <a:solidFill>
                  <a:srgbClr val="000000"/>
                </a:solidFill>
                <a:latin typeface="Times New Roman - 16"/>
              </a:rPr>
              <a:t>Co</a:t>
            </a:r>
            <a:r>
              <a:rPr lang="en-US" sz="1200" i="1" smtClean="0">
                <a:solidFill>
                  <a:srgbClr val="000000"/>
                </a:solidFill>
                <a:latin typeface="Times New Roman - 16"/>
              </a:rPr>
              <a:t>pyright, Fr. Thomas Weinandy. This resource may be reproduced and distributed free of charge by permission of the author</a:t>
            </a:r>
            <a:endParaRPr lang="en-US" sz="1200" i="1">
              <a:solidFill>
                <a:srgbClr val="000000"/>
              </a:solidFill>
              <a:latin typeface="Times New Roman - 16"/>
            </a:endParaRPr>
          </a:p>
        </p:txBody>
      </p:sp>
    </p:spTree>
    <p:extLst>
      <p:ext uri="{BB962C8B-B14F-4D97-AF65-F5344CB8AC3E}">
        <p14:creationId xmlns:p14="http://schemas.microsoft.com/office/powerpoint/2010/main" val="3068704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4B0082"/>
            </a:gs>
            <a:gs pos="100000">
              <a:srgbClr val="E231F0"/>
            </a:gs>
          </a:gsLst>
          <a:lin ang="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485900" y="596900"/>
            <a:ext cx="7391400" cy="1061829"/>
          </a:xfrm>
          <a:prstGeom prst="rect">
            <a:avLst/>
          </a:prstGeom>
          <a:noFill/>
        </p:spPr>
        <p:txBody>
          <a:bodyPr vert="horz" rtlCol="0">
            <a:spAutoFit/>
          </a:bodyPr>
          <a:lstStyle/>
          <a:p>
            <a:pPr algn="ctr"/>
            <a:r>
              <a:rPr lang="en-US" sz="2100" smtClean="0">
                <a:solidFill>
                  <a:srgbClr val="FFFF00"/>
                </a:solidFill>
                <a:latin typeface="Comic Sans MS - 28"/>
              </a:rPr>
              <a:t>List as many things as you can think of that are purple. And as many "meanings" for purple (what does purple represent?) as you can think of.</a:t>
            </a:r>
            <a:endParaRPr lang="en-US" sz="2100">
              <a:solidFill>
                <a:srgbClr val="FFFF00"/>
              </a:solidFill>
              <a:latin typeface="Comic Sans MS - 28"/>
            </a:endParaRPr>
          </a:p>
        </p:txBody>
      </p:sp>
      <p:sp>
        <p:nvSpPr>
          <p:cNvPr id="3" name="TextBox 2"/>
          <p:cNvSpPr txBox="1"/>
          <p:nvPr/>
        </p:nvSpPr>
        <p:spPr>
          <a:xfrm>
            <a:off x="1143000" y="3695700"/>
            <a:ext cx="7747000" cy="969496"/>
          </a:xfrm>
          <a:prstGeom prst="rect">
            <a:avLst/>
          </a:prstGeom>
          <a:noFill/>
        </p:spPr>
        <p:txBody>
          <a:bodyPr vert="horz" rtlCol="0">
            <a:spAutoFit/>
          </a:bodyPr>
          <a:lstStyle/>
          <a:p>
            <a:r>
              <a:rPr lang="en-US" sz="1900" smtClean="0">
                <a:solidFill>
                  <a:srgbClr val="FFFF00"/>
                </a:solidFill>
                <a:latin typeface="Comic Sans MS - 26"/>
              </a:rPr>
              <a:t>Purple has many meanings. During Lent purple is meant to remind us of the need to repent of our sins, but as the color for royalty it is also meant to remind us that Christ is king.</a:t>
            </a:r>
            <a:endParaRPr lang="en-US" sz="1900">
              <a:solidFill>
                <a:srgbClr val="FFFF00"/>
              </a:solidFill>
              <a:latin typeface="Comic Sans MS - 26"/>
            </a:endParaRPr>
          </a:p>
        </p:txBody>
      </p:sp>
    </p:spTree>
    <p:extLst>
      <p:ext uri="{BB962C8B-B14F-4D97-AF65-F5344CB8AC3E}">
        <p14:creationId xmlns:p14="http://schemas.microsoft.com/office/powerpoint/2010/main" val="1901291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260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00" y="635000"/>
            <a:ext cx="8890000" cy="369332"/>
          </a:xfrm>
          <a:prstGeom prst="rect">
            <a:avLst/>
          </a:prstGeom>
          <a:noFill/>
        </p:spPr>
        <p:txBody>
          <a:bodyPr vert="horz" rtlCol="0">
            <a:spAutoFit/>
          </a:bodyPr>
          <a:lstStyle/>
          <a:p>
            <a:r>
              <a:rPr lang="en-US" smtClean="0"/>
              <a:t>Attachments</a:t>
            </a:r>
            <a:endParaRPr lang="en-US"/>
          </a:p>
        </p:txBody>
      </p:sp>
      <p:cxnSp>
        <p:nvCxnSpPr>
          <p:cNvPr id="3" name="Straight Connector 2"/>
          <p:cNvCxnSpPr/>
          <p:nvPr/>
        </p:nvCxnSpPr>
        <p:spPr>
          <a:xfrm>
            <a:off x="1270000" y="1270000"/>
            <a:ext cx="762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270000" y="1587500"/>
            <a:ext cx="8890000" cy="369332"/>
          </a:xfrm>
          <a:prstGeom prst="rect">
            <a:avLst/>
          </a:prstGeom>
          <a:noFill/>
        </p:spPr>
        <p:txBody>
          <a:bodyPr vert="horz" rtlCol="0">
            <a:spAutoFit/>
          </a:bodyPr>
          <a:lstStyle/>
          <a:p>
            <a:r>
              <a:rPr lang="en-US" smtClean="0"/>
              <a:t>Ash Wednesday - YouTube [freecorder.com].mp4</a:t>
            </a:r>
            <a:endParaRPr lang="en-US"/>
          </a:p>
        </p:txBody>
      </p:sp>
      <p:sp>
        <p:nvSpPr>
          <p:cNvPr id="5" name="TextBox 4"/>
          <p:cNvSpPr txBox="1"/>
          <p:nvPr/>
        </p:nvSpPr>
        <p:spPr>
          <a:xfrm>
            <a:off x="1270000" y="2222500"/>
            <a:ext cx="8890000" cy="369332"/>
          </a:xfrm>
          <a:prstGeom prst="rect">
            <a:avLst/>
          </a:prstGeom>
          <a:noFill/>
        </p:spPr>
        <p:txBody>
          <a:bodyPr vert="horz" rtlCol="0">
            <a:spAutoFit/>
          </a:bodyPr>
          <a:lstStyle/>
          <a:p>
            <a:r>
              <a:rPr lang="en-US" smtClean="0"/>
              <a:t>prayer_ fasting_ and almsgiving_ the three pillars of lent.mp4</a:t>
            </a:r>
            <a:endParaRPr lang="en-US"/>
          </a:p>
        </p:txBody>
      </p:sp>
    </p:spTree>
    <p:extLst>
      <p:ext uri="{BB962C8B-B14F-4D97-AF65-F5344CB8AC3E}">
        <p14:creationId xmlns:p14="http://schemas.microsoft.com/office/powerpoint/2010/main" val="184076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65100" y="165100"/>
            <a:ext cx="9961372" cy="7564628"/>
          </a:xfrm>
          <a:prstGeom prst="rect">
            <a:avLst/>
          </a:prstGeom>
          <a:solidFill>
            <a:scrgbClr r="0" g="0" b="0">
              <a:alpha val="0"/>
            </a:scrgbClr>
          </a:solidFill>
        </p:spPr>
      </p:pic>
      <p:sp>
        <p:nvSpPr>
          <p:cNvPr id="3" name="TextBox 2"/>
          <p:cNvSpPr txBox="1"/>
          <p:nvPr/>
        </p:nvSpPr>
        <p:spPr>
          <a:xfrm>
            <a:off x="1117600" y="368300"/>
            <a:ext cx="6629400" cy="2585323"/>
          </a:xfrm>
          <a:prstGeom prst="rect">
            <a:avLst/>
          </a:prstGeom>
          <a:noFill/>
        </p:spPr>
        <p:txBody>
          <a:bodyPr vert="horz" rtlCol="0">
            <a:spAutoFit/>
          </a:bodyPr>
          <a:lstStyle/>
          <a:p>
            <a:r>
              <a:rPr lang="en-US" sz="2700" smtClean="0">
                <a:solidFill>
                  <a:srgbClr val="000000"/>
                </a:solidFill>
                <a:latin typeface="Comic Sans MS - 36"/>
              </a:rPr>
              <a:t>Lord as we begin this season of lent help us to recognize the importance of your son's passion and death. May these forty days of devotion, lead us deeper into communion with you. We ask this through Christ, our Lord. Amen.</a:t>
            </a:r>
            <a:endParaRPr lang="en-US" sz="2700">
              <a:solidFill>
                <a:srgbClr val="000000"/>
              </a:solidFill>
              <a:latin typeface="Comic Sans MS - 36"/>
            </a:endParaRPr>
          </a:p>
        </p:txBody>
      </p:sp>
    </p:spTree>
    <p:extLst>
      <p:ext uri="{BB962C8B-B14F-4D97-AF65-F5344CB8AC3E}">
        <p14:creationId xmlns:p14="http://schemas.microsoft.com/office/powerpoint/2010/main" val="111175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65100" y="165100"/>
            <a:ext cx="9556750" cy="2203450"/>
          </a:xfrm>
          <a:prstGeom prst="rect">
            <a:avLst/>
          </a:prstGeom>
          <a:solidFill>
            <a:scrgbClr r="0" g="0" b="0">
              <a:alpha val="0"/>
            </a:scrgbClr>
          </a:solidFill>
        </p:spPr>
      </p:pic>
      <p:sp>
        <p:nvSpPr>
          <p:cNvPr id="3" name="TextBox 2"/>
          <p:cNvSpPr txBox="1"/>
          <p:nvPr/>
        </p:nvSpPr>
        <p:spPr>
          <a:xfrm>
            <a:off x="647700" y="2781300"/>
            <a:ext cx="9169400" cy="1261884"/>
          </a:xfrm>
          <a:prstGeom prst="rect">
            <a:avLst/>
          </a:prstGeom>
          <a:noFill/>
        </p:spPr>
        <p:txBody>
          <a:bodyPr vert="horz" rtlCol="0">
            <a:spAutoFit/>
          </a:bodyPr>
          <a:lstStyle/>
          <a:p>
            <a:r>
              <a:rPr lang="en-US" sz="1900" smtClean="0">
                <a:solidFill>
                  <a:srgbClr val="0000FF"/>
                </a:solidFill>
                <a:latin typeface="Comic Sans MS - 26"/>
              </a:rPr>
              <a:t>Where does the word "lent" come from? What is the Latin word for lent?</a:t>
            </a:r>
          </a:p>
          <a:p>
            <a:endParaRPr lang="en-US" sz="1900" smtClean="0">
              <a:solidFill>
                <a:srgbClr val="0000FF"/>
              </a:solidFill>
              <a:latin typeface="Comic Sans MS - 26"/>
            </a:endParaRPr>
          </a:p>
          <a:p>
            <a:r>
              <a:rPr lang="en-US" sz="1900" smtClean="0">
                <a:solidFill>
                  <a:srgbClr val="0000FF"/>
                </a:solidFill>
                <a:latin typeface="Comic Sans MS - 26"/>
              </a:rPr>
              <a:t>As you watch this video, look for the answers to these questions as you complete the "What Does Lent Mean?" worksheet.</a:t>
            </a:r>
            <a:endParaRPr lang="en-US" sz="1900">
              <a:solidFill>
                <a:srgbClr val="0000FF"/>
              </a:solidFill>
              <a:latin typeface="Comic Sans MS - 26"/>
            </a:endParaRPr>
          </a:p>
        </p:txBody>
      </p:sp>
      <p:sp>
        <p:nvSpPr>
          <p:cNvPr id="4" name="TextBox 3">
            <a:hlinkClick r:id="rId3" action="ppaction://hlinkfile"/>
          </p:cNvPr>
          <p:cNvSpPr txBox="1"/>
          <p:nvPr/>
        </p:nvSpPr>
        <p:spPr>
          <a:xfrm>
            <a:off x="1612900" y="5803900"/>
            <a:ext cx="6019800" cy="323165"/>
          </a:xfrm>
          <a:prstGeom prst="rect">
            <a:avLst/>
          </a:prstGeom>
          <a:noFill/>
        </p:spPr>
        <p:txBody>
          <a:bodyPr vert="horz" rtlCol="0">
            <a:spAutoFit/>
          </a:bodyPr>
          <a:lstStyle/>
          <a:p>
            <a:r>
              <a:rPr lang="en-US" sz="1500" smtClean="0">
                <a:solidFill>
                  <a:srgbClr val="0000FF"/>
                </a:solidFill>
                <a:latin typeface="Times New Roman - 20"/>
              </a:rPr>
              <a:t>What Does Lent Mean - YouTube [freecorder.com].mp4</a:t>
            </a:r>
            <a:endParaRPr lang="en-US" sz="1500">
              <a:solidFill>
                <a:srgbClr val="0000FF"/>
              </a:solidFill>
              <a:latin typeface="Times New Roman - 20"/>
            </a:endParaRPr>
          </a:p>
        </p:txBody>
      </p:sp>
    </p:spTree>
    <p:extLst>
      <p:ext uri="{BB962C8B-B14F-4D97-AF65-F5344CB8AC3E}">
        <p14:creationId xmlns:p14="http://schemas.microsoft.com/office/powerpoint/2010/main" val="194155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165100" y="165100"/>
            <a:ext cx="9671050" cy="4171950"/>
          </a:xfrm>
          <a:prstGeom prst="rect">
            <a:avLst/>
          </a:prstGeom>
          <a:solidFill>
            <a:scrgbClr r="0" g="0" b="0">
              <a:alpha val="0"/>
            </a:scrgbClr>
          </a:solidFill>
        </p:spPr>
      </p:pic>
      <p:sp>
        <p:nvSpPr>
          <p:cNvPr id="3" name="TextBox 2"/>
          <p:cNvSpPr txBox="1"/>
          <p:nvPr/>
        </p:nvSpPr>
        <p:spPr>
          <a:xfrm>
            <a:off x="342900" y="4749800"/>
            <a:ext cx="9702800" cy="1754326"/>
          </a:xfrm>
          <a:prstGeom prst="rect">
            <a:avLst/>
          </a:prstGeom>
          <a:noFill/>
        </p:spPr>
        <p:txBody>
          <a:bodyPr vert="horz" rtlCol="0">
            <a:spAutoFit/>
          </a:bodyPr>
          <a:lstStyle/>
          <a:p>
            <a:r>
              <a:rPr lang="en-US" smtClean="0">
                <a:solidFill>
                  <a:srgbClr val="800080"/>
                </a:solidFill>
                <a:latin typeface="Comic Sans MS - 24"/>
              </a:rPr>
              <a:t>In 3 minutes, list as many things as you can that you are thankful for on the ws. titled "The 40 Days of Lent." They can be the obvious (material things) to the less obvious (intangible things).</a:t>
            </a:r>
          </a:p>
          <a:p>
            <a:endParaRPr lang="en-US" smtClean="0">
              <a:solidFill>
                <a:srgbClr val="800080"/>
              </a:solidFill>
              <a:latin typeface="Comic Sans MS - 24"/>
            </a:endParaRPr>
          </a:p>
          <a:p>
            <a:r>
              <a:rPr lang="en-US" smtClean="0">
                <a:solidFill>
                  <a:srgbClr val="800080"/>
                </a:solidFill>
                <a:latin typeface="Comic Sans MS - 24"/>
              </a:rPr>
              <a:t>Come up to the board and write two of the items from your list. As others are adding to our list, you may use their ideas to add to your list until you fill up all 40 items.</a:t>
            </a:r>
            <a:endParaRPr lang="en-US">
              <a:solidFill>
                <a:srgbClr val="800080"/>
              </a:solidFill>
              <a:latin typeface="Comic Sans MS - 24"/>
            </a:endParaRPr>
          </a:p>
        </p:txBody>
      </p:sp>
    </p:spTree>
    <p:extLst>
      <p:ext uri="{BB962C8B-B14F-4D97-AF65-F5344CB8AC3E}">
        <p14:creationId xmlns:p14="http://schemas.microsoft.com/office/powerpoint/2010/main" val="240767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203200" y="177800"/>
            <a:ext cx="9874250" cy="7702550"/>
          </a:xfrm>
          <a:prstGeom prst="rect">
            <a:avLst/>
          </a:prstGeom>
          <a:solidFill>
            <a:scrgbClr r="0" g="0" b="0">
              <a:alpha val="0"/>
            </a:scrgbClr>
          </a:solidFill>
        </p:spPr>
      </p:pic>
      <p:sp>
        <p:nvSpPr>
          <p:cNvPr id="3" name="TextBox 2"/>
          <p:cNvSpPr txBox="1"/>
          <p:nvPr/>
        </p:nvSpPr>
        <p:spPr>
          <a:xfrm>
            <a:off x="1320800" y="622300"/>
            <a:ext cx="7975600" cy="2031325"/>
          </a:xfrm>
          <a:prstGeom prst="rect">
            <a:avLst/>
          </a:prstGeom>
          <a:noFill/>
        </p:spPr>
        <p:txBody>
          <a:bodyPr vert="horz" rtlCol="0">
            <a:spAutoFit/>
          </a:bodyPr>
          <a:lstStyle/>
          <a:p>
            <a:r>
              <a:rPr lang="en-US" smtClean="0">
                <a:solidFill>
                  <a:srgbClr val="FF0000"/>
                </a:solidFill>
                <a:latin typeface="Symbol - 24"/>
              </a:rPr>
              <a:t>·</a:t>
            </a:r>
            <a:r>
              <a:rPr lang="en-US" smtClean="0">
                <a:solidFill>
                  <a:srgbClr val="FF0000"/>
                </a:solidFill>
                <a:latin typeface="Comic Sans MS - 24"/>
              </a:rPr>
              <a:t>List references in the bible you remember that involve numbers. Any number. </a:t>
            </a:r>
          </a:p>
          <a:p>
            <a:endParaRPr lang="en-US" smtClean="0">
              <a:solidFill>
                <a:srgbClr val="FF0000"/>
              </a:solidFill>
              <a:latin typeface="Comic Sans MS - 24"/>
            </a:endParaRPr>
          </a:p>
          <a:p>
            <a:r>
              <a:rPr lang="en-US" smtClean="0">
                <a:solidFill>
                  <a:srgbClr val="FF0000"/>
                </a:solidFill>
                <a:latin typeface="Comic Sans MS - 24"/>
              </a:rPr>
              <a:t>·Circle any of those that involve the number 40.</a:t>
            </a:r>
          </a:p>
          <a:p>
            <a:endParaRPr lang="en-US" smtClean="0">
              <a:solidFill>
                <a:srgbClr val="FF0000"/>
              </a:solidFill>
              <a:latin typeface="Comic Sans MS - 24"/>
            </a:endParaRPr>
          </a:p>
          <a:p>
            <a:r>
              <a:rPr lang="en-US" smtClean="0">
                <a:solidFill>
                  <a:srgbClr val="FF0000"/>
                </a:solidFill>
                <a:latin typeface="Comic Sans MS - 24"/>
              </a:rPr>
              <a:t>As we view the video "40 in the Bible," complete the tree map. Include a picture and summary for each story.</a:t>
            </a:r>
            <a:endParaRPr lang="en-US">
              <a:solidFill>
                <a:srgbClr val="FF0000"/>
              </a:solidFill>
              <a:latin typeface="Comic Sans MS - 24"/>
            </a:endParaRPr>
          </a:p>
        </p:txBody>
      </p:sp>
      <p:sp>
        <p:nvSpPr>
          <p:cNvPr id="4" name="TextBox 3">
            <a:hlinkClick r:id="rId3" action="ppaction://hlinkfile"/>
          </p:cNvPr>
          <p:cNvSpPr txBox="1"/>
          <p:nvPr/>
        </p:nvSpPr>
        <p:spPr>
          <a:xfrm>
            <a:off x="1524000" y="4826000"/>
            <a:ext cx="7696200" cy="323165"/>
          </a:xfrm>
          <a:prstGeom prst="rect">
            <a:avLst/>
          </a:prstGeom>
          <a:noFill/>
        </p:spPr>
        <p:txBody>
          <a:bodyPr vert="horz" rtlCol="0">
            <a:spAutoFit/>
          </a:bodyPr>
          <a:lstStyle/>
          <a:p>
            <a:r>
              <a:rPr lang="en-US" sz="1500" smtClean="0">
                <a:solidFill>
                  <a:srgbClr val="FF0000"/>
                </a:solidFill>
                <a:latin typeface="Times New Roman - 20"/>
              </a:rPr>
              <a:t>The Number 40 in the Bible (and Lent) - YouTube [freecorder.com].mp4</a:t>
            </a:r>
            <a:endParaRPr lang="en-US" sz="1500">
              <a:solidFill>
                <a:srgbClr val="FF0000"/>
              </a:solidFill>
              <a:latin typeface="Times New Roman - 20"/>
            </a:endParaRPr>
          </a:p>
        </p:txBody>
      </p:sp>
    </p:spTree>
    <p:extLst>
      <p:ext uri="{BB962C8B-B14F-4D97-AF65-F5344CB8AC3E}">
        <p14:creationId xmlns:p14="http://schemas.microsoft.com/office/powerpoint/2010/main" val="267194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00080"/>
            </a:gs>
            <a:gs pos="100000">
              <a:srgbClr val="FF17FF"/>
            </a:gs>
          </a:gsLst>
          <a:lin ang="81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977900" y="482600"/>
            <a:ext cx="6705600" cy="3108543"/>
          </a:xfrm>
          <a:prstGeom prst="rect">
            <a:avLst/>
          </a:prstGeom>
          <a:noFill/>
        </p:spPr>
        <p:txBody>
          <a:bodyPr vert="horz" rtlCol="0">
            <a:spAutoFit/>
          </a:bodyPr>
          <a:lstStyle/>
          <a:p>
            <a:r>
              <a:rPr lang="en-US" sz="1200" smtClean="0">
                <a:solidFill>
                  <a:srgbClr val="000000"/>
                </a:solidFill>
                <a:latin typeface="Times New Roman - 16"/>
              </a:rPr>
              <a:t>Please recite the </a:t>
            </a:r>
            <a:r>
              <a:rPr lang="en-US" sz="1200" b="1" i="1" u="sng" smtClean="0">
                <a:solidFill>
                  <a:srgbClr val="000000"/>
                </a:solidFill>
                <a:latin typeface="Times New Roman - 16"/>
              </a:rPr>
              <a:t>Confiteor</a:t>
            </a:r>
          </a:p>
          <a:p>
            <a:endParaRPr lang="en-US" sz="1200" b="1" i="1" u="sng" smtClean="0">
              <a:solidFill>
                <a:srgbClr val="000000"/>
              </a:solidFill>
              <a:latin typeface="Times New Roman - 16"/>
            </a:endParaRPr>
          </a:p>
          <a:p>
            <a:r>
              <a:rPr lang="en-US" sz="1200" b="1" i="1" u="sng" smtClean="0">
                <a:solidFill>
                  <a:srgbClr val="000000"/>
                </a:solidFill>
                <a:latin typeface="Times New Roman - 16"/>
              </a:rPr>
              <a:t>I </a:t>
            </a:r>
            <a:r>
              <a:rPr lang="en-US" sz="1200" smtClean="0">
                <a:solidFill>
                  <a:srgbClr val="000000"/>
                </a:solidFill>
                <a:latin typeface="Times New Roman - 16"/>
              </a:rPr>
              <a:t>confess to almighty God</a:t>
            </a:r>
          </a:p>
          <a:p>
            <a:r>
              <a:rPr lang="en-US" sz="1200" smtClean="0">
                <a:solidFill>
                  <a:srgbClr val="000000"/>
                </a:solidFill>
                <a:latin typeface="Times New Roman - 16"/>
              </a:rPr>
              <a:t>and to you, my brothers and sisters,</a:t>
            </a:r>
          </a:p>
          <a:p>
            <a:r>
              <a:rPr lang="en-US" sz="1200" smtClean="0">
                <a:solidFill>
                  <a:srgbClr val="000000"/>
                </a:solidFill>
                <a:latin typeface="Times New Roman - 16"/>
              </a:rPr>
              <a:t>that I have greatly sinned</a:t>
            </a:r>
          </a:p>
          <a:p>
            <a:endParaRPr lang="en-US" sz="1200" smtClean="0">
              <a:solidFill>
                <a:srgbClr val="000000"/>
              </a:solidFill>
              <a:latin typeface="Times New Roman - 16"/>
            </a:endParaRPr>
          </a:p>
          <a:p>
            <a:r>
              <a:rPr lang="en-US" sz="1200" smtClean="0">
                <a:solidFill>
                  <a:srgbClr val="000000"/>
                </a:solidFill>
                <a:latin typeface="Times New Roman - 16"/>
              </a:rPr>
              <a:t>in my thoughts and in my words,</a:t>
            </a:r>
          </a:p>
          <a:p>
            <a:r>
              <a:rPr lang="en-US" sz="1200" smtClean="0">
                <a:solidFill>
                  <a:srgbClr val="000000"/>
                </a:solidFill>
                <a:latin typeface="Times New Roman - 16"/>
              </a:rPr>
              <a:t>in what I have done</a:t>
            </a:r>
          </a:p>
          <a:p>
            <a:r>
              <a:rPr lang="en-US" sz="1200" smtClean="0">
                <a:solidFill>
                  <a:srgbClr val="000000"/>
                </a:solidFill>
                <a:latin typeface="Times New Roman - 16"/>
              </a:rPr>
              <a:t>and in what I have failed to do,</a:t>
            </a:r>
          </a:p>
          <a:p>
            <a:r>
              <a:rPr lang="en-US" sz="1200" smtClean="0">
                <a:solidFill>
                  <a:srgbClr val="000000"/>
                </a:solidFill>
                <a:latin typeface="Times New Roman - 16"/>
              </a:rPr>
              <a:t>through my fault,</a:t>
            </a:r>
          </a:p>
          <a:p>
            <a:r>
              <a:rPr lang="en-US" sz="1200" smtClean="0">
                <a:solidFill>
                  <a:srgbClr val="000000"/>
                </a:solidFill>
                <a:latin typeface="Times New Roman - 16"/>
              </a:rPr>
              <a:t>through my fault,</a:t>
            </a:r>
          </a:p>
          <a:p>
            <a:r>
              <a:rPr lang="en-US" sz="1200" smtClean="0">
                <a:solidFill>
                  <a:srgbClr val="000000"/>
                </a:solidFill>
                <a:latin typeface="Times New Roman - 16"/>
              </a:rPr>
              <a:t>through my most grievous fault;</a:t>
            </a:r>
          </a:p>
          <a:p>
            <a:r>
              <a:rPr lang="en-US" sz="1200" smtClean="0">
                <a:solidFill>
                  <a:srgbClr val="000000"/>
                </a:solidFill>
                <a:latin typeface="Times New Roman - 16"/>
              </a:rPr>
              <a:t>therefore I ask blessed Mary ever-Virgin,</a:t>
            </a:r>
          </a:p>
          <a:p>
            <a:r>
              <a:rPr lang="en-US" sz="1200" smtClean="0">
                <a:solidFill>
                  <a:srgbClr val="000000"/>
                </a:solidFill>
                <a:latin typeface="Times New Roman - 16"/>
              </a:rPr>
              <a:t>all the Angels and Saints,</a:t>
            </a:r>
          </a:p>
          <a:p>
            <a:r>
              <a:rPr lang="en-US" sz="1200" smtClean="0">
                <a:solidFill>
                  <a:srgbClr val="000000"/>
                </a:solidFill>
                <a:latin typeface="Times New Roman - 16"/>
              </a:rPr>
              <a:t>and you, my brothers and sisters,</a:t>
            </a:r>
          </a:p>
          <a:p>
            <a:r>
              <a:rPr lang="en-US" sz="1200" smtClean="0">
                <a:solidFill>
                  <a:srgbClr val="000000"/>
                </a:solidFill>
                <a:latin typeface="Times New Roman - 16"/>
              </a:rPr>
              <a:t>to pray for me to the Lord our God.</a:t>
            </a:r>
            <a:endParaRPr lang="en-US" sz="1200">
              <a:solidFill>
                <a:srgbClr val="000000"/>
              </a:solidFill>
              <a:latin typeface="Times New Roman - 16"/>
            </a:endParaRPr>
          </a:p>
        </p:txBody>
      </p:sp>
    </p:spTree>
    <p:extLst>
      <p:ext uri="{BB962C8B-B14F-4D97-AF65-F5344CB8AC3E}">
        <p14:creationId xmlns:p14="http://schemas.microsoft.com/office/powerpoint/2010/main" val="185788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349250" y="222250"/>
            <a:ext cx="5397500" cy="6451600"/>
          </a:xfrm>
          <a:prstGeom prst="rect">
            <a:avLst/>
          </a:prstGeom>
          <a:solidFill>
            <a:scrgbClr r="0" g="0" b="0">
              <a:alpha val="0"/>
            </a:scrgbClr>
          </a:solidFill>
        </p:spPr>
      </p:pic>
      <p:sp>
        <p:nvSpPr>
          <p:cNvPr id="3" name="TextBox 2"/>
          <p:cNvSpPr txBox="1"/>
          <p:nvPr/>
        </p:nvSpPr>
        <p:spPr>
          <a:xfrm>
            <a:off x="5981700" y="381000"/>
            <a:ext cx="3860800" cy="1754326"/>
          </a:xfrm>
          <a:prstGeom prst="rect">
            <a:avLst/>
          </a:prstGeom>
          <a:noFill/>
        </p:spPr>
        <p:txBody>
          <a:bodyPr vert="horz" rtlCol="0">
            <a:spAutoFit/>
          </a:bodyPr>
          <a:lstStyle/>
          <a:p>
            <a:r>
              <a:rPr lang="en-US" smtClean="0">
                <a:solidFill>
                  <a:srgbClr val="4B0082"/>
                </a:solidFill>
                <a:latin typeface="Comic Sans MS - 24"/>
              </a:rPr>
              <a:t>As you view this next video on the history of Lent and complete the graphic organizer, remember what we learned abut the Council of Nicaea as well as what was happening in the Middle Ages.</a:t>
            </a:r>
            <a:endParaRPr lang="en-US">
              <a:solidFill>
                <a:srgbClr val="4B0082"/>
              </a:solidFill>
              <a:latin typeface="Comic Sans MS - 24"/>
            </a:endParaRPr>
          </a:p>
        </p:txBody>
      </p:sp>
      <p:sp>
        <p:nvSpPr>
          <p:cNvPr id="4" name="TextBox 3">
            <a:hlinkClick r:id="rId3" action="ppaction://hlinkfile"/>
          </p:cNvPr>
          <p:cNvSpPr txBox="1"/>
          <p:nvPr/>
        </p:nvSpPr>
        <p:spPr>
          <a:xfrm>
            <a:off x="5918200" y="4851400"/>
            <a:ext cx="4318000" cy="553998"/>
          </a:xfrm>
          <a:prstGeom prst="rect">
            <a:avLst/>
          </a:prstGeom>
          <a:noFill/>
        </p:spPr>
        <p:txBody>
          <a:bodyPr vert="horz" rtlCol="0">
            <a:spAutoFit/>
          </a:bodyPr>
          <a:lstStyle/>
          <a:p>
            <a:r>
              <a:rPr lang="en-US" sz="1500" smtClean="0">
                <a:solidFill>
                  <a:srgbClr val="4B0082"/>
                </a:solidFill>
                <a:latin typeface="Times New Roman - 20"/>
              </a:rPr>
              <a:t>A Brief History of Lent - YouTube [freecorder.com].mp4</a:t>
            </a:r>
            <a:endParaRPr lang="en-US" sz="1500">
              <a:solidFill>
                <a:srgbClr val="4B0082"/>
              </a:solidFill>
              <a:latin typeface="Times New Roman - 20"/>
            </a:endParaRPr>
          </a:p>
        </p:txBody>
      </p:sp>
    </p:spTree>
    <p:extLst>
      <p:ext uri="{BB962C8B-B14F-4D97-AF65-F5344CB8AC3E}">
        <p14:creationId xmlns:p14="http://schemas.microsoft.com/office/powerpoint/2010/main" val="1974232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06400" y="228600"/>
            <a:ext cx="9702800" cy="6832640"/>
          </a:xfrm>
          <a:prstGeom prst="rect">
            <a:avLst/>
          </a:prstGeom>
          <a:noFill/>
        </p:spPr>
        <p:txBody>
          <a:bodyPr vert="horz" rtlCol="0">
            <a:spAutoFit/>
          </a:bodyPr>
          <a:lstStyle/>
          <a:p>
            <a:r>
              <a:rPr lang="en-US" u="sng" smtClean="0">
                <a:solidFill>
                  <a:srgbClr val="800080"/>
                </a:solidFill>
                <a:latin typeface="Times New Roman - 24"/>
              </a:rPr>
              <a:t>Let us recite the responsorial psalm from today's mass.</a:t>
            </a:r>
          </a:p>
          <a:p>
            <a:endParaRPr lang="en-US" u="sng" smtClean="0">
              <a:solidFill>
                <a:srgbClr val="800080"/>
              </a:solidFill>
              <a:latin typeface="Times New Roman - 24"/>
            </a:endParaRPr>
          </a:p>
          <a:p>
            <a:r>
              <a:rPr lang="en-US" u="sng" smtClean="0">
                <a:solidFill>
                  <a:srgbClr val="800080"/>
                </a:solidFill>
                <a:latin typeface="Times New Roman - 24"/>
              </a:rPr>
              <a:t>R.</a:t>
            </a:r>
            <a:r>
              <a:rPr lang="en-US" smtClean="0">
                <a:solidFill>
                  <a:srgbClr val="800080"/>
                </a:solidFill>
                <a:latin typeface="Times New Roman - 24"/>
              </a:rPr>
              <a:t> </a:t>
            </a:r>
            <a:r>
              <a:rPr lang="en-US" b="1" smtClean="0">
                <a:solidFill>
                  <a:srgbClr val="800080"/>
                </a:solidFill>
                <a:latin typeface="Times New Roman - 24"/>
              </a:rPr>
              <a:t>Be merciful, O Lord, for we have sinned.</a:t>
            </a:r>
          </a:p>
          <a:p>
            <a:endParaRPr lang="en-US" b="1" smtClean="0">
              <a:solidFill>
                <a:srgbClr val="800080"/>
              </a:solidFill>
              <a:latin typeface="Times New Roman - 24"/>
            </a:endParaRPr>
          </a:p>
          <a:p>
            <a:r>
              <a:rPr lang="en-US" b="1" smtClean="0">
                <a:solidFill>
                  <a:srgbClr val="800080"/>
                </a:solidFill>
                <a:latin typeface="Times New Roman - 24"/>
              </a:rPr>
              <a:t>Ha</a:t>
            </a:r>
            <a:r>
              <a:rPr lang="en-US" smtClean="0">
                <a:solidFill>
                  <a:srgbClr val="800080"/>
                </a:solidFill>
                <a:latin typeface="Times New Roman - 24"/>
              </a:rPr>
              <a:t>ve mercy on me, O God, in your goodness;</a:t>
            </a:r>
          </a:p>
          <a:p>
            <a:r>
              <a:rPr lang="en-US" smtClean="0">
                <a:solidFill>
                  <a:srgbClr val="800080"/>
                </a:solidFill>
                <a:latin typeface="Times New Roman - 24"/>
              </a:rPr>
              <a:t>in the greatness of your compassion wipe out my offense.</a:t>
            </a:r>
          </a:p>
          <a:p>
            <a:r>
              <a:rPr lang="en-US" smtClean="0">
                <a:solidFill>
                  <a:srgbClr val="800080"/>
                </a:solidFill>
                <a:latin typeface="Times New Roman - 24"/>
              </a:rPr>
              <a:t>Thoroughly wash me from my guilt and of my sin cleanse me.</a:t>
            </a:r>
          </a:p>
          <a:p>
            <a:endParaRPr lang="en-US" smtClean="0">
              <a:solidFill>
                <a:srgbClr val="800080"/>
              </a:solidFill>
              <a:latin typeface="Times New Roman - 24"/>
            </a:endParaRPr>
          </a:p>
          <a:p>
            <a:r>
              <a:rPr lang="en-US" smtClean="0">
                <a:solidFill>
                  <a:srgbClr val="800080"/>
                </a:solidFill>
                <a:latin typeface="Times New Roman - 24"/>
              </a:rPr>
              <a:t>R. </a:t>
            </a:r>
            <a:r>
              <a:rPr lang="en-US" b="1" smtClean="0">
                <a:solidFill>
                  <a:srgbClr val="800080"/>
                </a:solidFill>
                <a:latin typeface="Times New Roman - 24"/>
              </a:rPr>
              <a:t>Be merciful, O Lord, for we have sinned.</a:t>
            </a:r>
          </a:p>
          <a:p>
            <a:endParaRPr lang="en-US" b="1" smtClean="0">
              <a:solidFill>
                <a:srgbClr val="800080"/>
              </a:solidFill>
              <a:latin typeface="Times New Roman - 24"/>
            </a:endParaRPr>
          </a:p>
          <a:p>
            <a:r>
              <a:rPr lang="en-US" b="1" smtClean="0">
                <a:solidFill>
                  <a:srgbClr val="800080"/>
                </a:solidFill>
                <a:latin typeface="Times New Roman - 24"/>
              </a:rPr>
              <a:t>Fo</a:t>
            </a:r>
            <a:r>
              <a:rPr lang="en-US" smtClean="0">
                <a:solidFill>
                  <a:srgbClr val="800080"/>
                </a:solidFill>
                <a:latin typeface="Times New Roman - 24"/>
              </a:rPr>
              <a:t>r I acknowledge my offense, and my sin is before me always:</a:t>
            </a:r>
          </a:p>
          <a:p>
            <a:r>
              <a:rPr lang="en-US" smtClean="0">
                <a:solidFill>
                  <a:srgbClr val="800080"/>
                </a:solidFill>
                <a:latin typeface="Times New Roman - 24"/>
              </a:rPr>
              <a:t>"Against you only have I sinned, and done what is evil in your sight."</a:t>
            </a:r>
          </a:p>
          <a:p>
            <a:endParaRPr lang="en-US" smtClean="0">
              <a:solidFill>
                <a:srgbClr val="800080"/>
              </a:solidFill>
              <a:latin typeface="Times New Roman - 24"/>
            </a:endParaRPr>
          </a:p>
          <a:p>
            <a:r>
              <a:rPr lang="en-US" smtClean="0">
                <a:solidFill>
                  <a:srgbClr val="800080"/>
                </a:solidFill>
                <a:latin typeface="Times New Roman - 24"/>
              </a:rPr>
              <a:t>R. </a:t>
            </a:r>
            <a:r>
              <a:rPr lang="en-US" b="1" smtClean="0">
                <a:solidFill>
                  <a:srgbClr val="800080"/>
                </a:solidFill>
                <a:latin typeface="Times New Roman - 24"/>
              </a:rPr>
              <a:t>Be merciful, O Lord, for we have sinned.</a:t>
            </a:r>
          </a:p>
          <a:p>
            <a:endParaRPr lang="en-US" b="1" smtClean="0">
              <a:solidFill>
                <a:srgbClr val="800080"/>
              </a:solidFill>
              <a:latin typeface="Times New Roman - 24"/>
            </a:endParaRPr>
          </a:p>
          <a:p>
            <a:r>
              <a:rPr lang="en-US" b="1" smtClean="0">
                <a:solidFill>
                  <a:srgbClr val="800080"/>
                </a:solidFill>
                <a:latin typeface="Times New Roman - 24"/>
              </a:rPr>
              <a:t>A </a:t>
            </a:r>
            <a:r>
              <a:rPr lang="en-US" smtClean="0">
                <a:solidFill>
                  <a:srgbClr val="800080"/>
                </a:solidFill>
                <a:latin typeface="Times New Roman - 24"/>
              </a:rPr>
              <a:t>clean heart create for me, O God, and a steadfast spirit renew within me.</a:t>
            </a:r>
          </a:p>
          <a:p>
            <a:r>
              <a:rPr lang="en-US" smtClean="0">
                <a:solidFill>
                  <a:srgbClr val="800080"/>
                </a:solidFill>
                <a:latin typeface="Times New Roman - 24"/>
              </a:rPr>
              <a:t>Cast me not out from your presence, and your Holy Spirit take not from me.</a:t>
            </a:r>
          </a:p>
          <a:p>
            <a:endParaRPr lang="en-US" smtClean="0">
              <a:solidFill>
                <a:srgbClr val="800080"/>
              </a:solidFill>
              <a:latin typeface="Times New Roman - 24"/>
            </a:endParaRPr>
          </a:p>
          <a:p>
            <a:r>
              <a:rPr lang="en-US" smtClean="0">
                <a:solidFill>
                  <a:srgbClr val="800080"/>
                </a:solidFill>
                <a:latin typeface="Times New Roman - 24"/>
              </a:rPr>
              <a:t>R. </a:t>
            </a:r>
            <a:r>
              <a:rPr lang="en-US" b="1" smtClean="0">
                <a:solidFill>
                  <a:srgbClr val="800080"/>
                </a:solidFill>
                <a:latin typeface="Times New Roman - 24"/>
              </a:rPr>
              <a:t>Be merciful, O Lord, for we have sinned.</a:t>
            </a:r>
          </a:p>
          <a:p>
            <a:endParaRPr lang="en-US" b="1" smtClean="0">
              <a:solidFill>
                <a:srgbClr val="800080"/>
              </a:solidFill>
              <a:latin typeface="Times New Roman - 24"/>
            </a:endParaRPr>
          </a:p>
          <a:p>
            <a:r>
              <a:rPr lang="en-US" b="1" smtClean="0">
                <a:solidFill>
                  <a:srgbClr val="800080"/>
                </a:solidFill>
                <a:latin typeface="Times New Roman - 24"/>
              </a:rPr>
              <a:t>Gi</a:t>
            </a:r>
            <a:r>
              <a:rPr lang="en-US" smtClean="0">
                <a:solidFill>
                  <a:srgbClr val="800080"/>
                </a:solidFill>
                <a:latin typeface="Times New Roman - 24"/>
              </a:rPr>
              <a:t>ve me back the joy of your salvation, and a willing spirit sustain in me.</a:t>
            </a:r>
          </a:p>
          <a:p>
            <a:r>
              <a:rPr lang="en-US" smtClean="0">
                <a:solidFill>
                  <a:srgbClr val="800080"/>
                </a:solidFill>
                <a:latin typeface="Times New Roman - 24"/>
              </a:rPr>
              <a:t>O Lord, open my lips, and my mouth shall proclaim your praise.</a:t>
            </a:r>
          </a:p>
          <a:p>
            <a:endParaRPr lang="en-US" smtClean="0">
              <a:solidFill>
                <a:srgbClr val="800080"/>
              </a:solidFill>
              <a:latin typeface="Times New Roman - 24"/>
            </a:endParaRPr>
          </a:p>
          <a:p>
            <a:r>
              <a:rPr lang="en-US" smtClean="0">
                <a:solidFill>
                  <a:srgbClr val="800080"/>
                </a:solidFill>
                <a:latin typeface="Times New Roman - 24"/>
              </a:rPr>
              <a:t>R. </a:t>
            </a:r>
            <a:r>
              <a:rPr lang="en-US" b="1" smtClean="0">
                <a:solidFill>
                  <a:srgbClr val="800080"/>
                </a:solidFill>
                <a:latin typeface="Times New Roman - 24"/>
              </a:rPr>
              <a:t>Be merciful, O Lord, for we have sinned.</a:t>
            </a:r>
            <a:r>
              <a:rPr lang="en-US" smtClean="0">
                <a:solidFill>
                  <a:srgbClr val="800080"/>
                </a:solidFill>
                <a:latin typeface="Times New Roman - 24"/>
              </a:rPr>
              <a:t> </a:t>
            </a:r>
            <a:endParaRPr lang="en-US">
              <a:solidFill>
                <a:srgbClr val="800080"/>
              </a:solidFill>
              <a:latin typeface="Times New Roman - 24"/>
            </a:endParaRPr>
          </a:p>
        </p:txBody>
      </p:sp>
    </p:spTree>
    <p:extLst>
      <p:ext uri="{BB962C8B-B14F-4D97-AF65-F5344CB8AC3E}">
        <p14:creationId xmlns:p14="http://schemas.microsoft.com/office/powerpoint/2010/main" val="3500018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1287</Words>
  <Application>Microsoft Office PowerPoint</Application>
  <PresentationFormat>Custom</PresentationFormat>
  <Paragraphs>139</Paragraphs>
  <Slides>21</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21</vt:i4>
      </vt:variant>
    </vt:vector>
  </HeadingPairs>
  <TitlesOfParts>
    <vt:vector size="38" baseType="lpstr">
      <vt:lpstr>Arial</vt:lpstr>
      <vt:lpstr>Ebrima - 24</vt:lpstr>
      <vt:lpstr>Times New Roman - 20</vt:lpstr>
      <vt:lpstr>Times New Roman - 18</vt:lpstr>
      <vt:lpstr>Comic Sans MS - 28</vt:lpstr>
      <vt:lpstr>Arial - 24</vt:lpstr>
      <vt:lpstr>Comic Sans MS - 26</vt:lpstr>
      <vt:lpstr>Calibri</vt:lpstr>
      <vt:lpstr>Dotum - 26</vt:lpstr>
      <vt:lpstr>Times New Roman - 24</vt:lpstr>
      <vt:lpstr>DaunPenh - 28</vt:lpstr>
      <vt:lpstr>DaunPenh - 36</vt:lpstr>
      <vt:lpstr>Comic Sans MS - 24</vt:lpstr>
      <vt:lpstr>Times New Roman - 16</vt:lpstr>
      <vt:lpstr>Comic Sans MS - 36</vt:lpstr>
      <vt:lpstr>Symbol - 24</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 blair</dc:creator>
  <cp:lastModifiedBy>k blair</cp:lastModifiedBy>
  <cp:revision>1</cp:revision>
  <dcterms:created xsi:type="dcterms:W3CDTF">2012-02-27T16:24:29Z</dcterms:created>
  <dcterms:modified xsi:type="dcterms:W3CDTF">2012-02-27T16:24:48Z</dcterms:modified>
</cp:coreProperties>
</file>