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5173" autoAdjust="0"/>
  </p:normalViewPr>
  <p:slideViewPr>
    <p:cSldViewPr showGuides="1">
      <p:cViewPr>
        <p:scale>
          <a:sx n="174" d="100"/>
          <a:sy n="174" d="100"/>
        </p:scale>
        <p:origin x="112" y="9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796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9381-577C-49AA-A4E2-5EBA34BD6249}" type="datetimeFigureOut">
              <a:rPr lang="en-US"/>
              <a:t>8/27/14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7BEC-684E-4C3F-AEB2-ED7203F4ED3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25F29-0308-477E-B892-CB798FED9259}" type="datetimeFigureOut">
              <a:rPr lang="en-US"/>
              <a:t>8/27/14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79C7-905A-4C8B-8800-03693A11A4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rPr lang="en-US"/>
              <a:t>8/27/14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</a:rPr>
              <a:t>1 April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May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8/27/14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y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</a:rPr>
              <a:t>1 May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30/</a:t>
            </a:r>
            <a:r>
              <a:rPr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June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8/27/14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e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June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6/7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July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8/27/14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y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 June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baseline="0" dirty="0" smtClean="0">
                <a:solidFill>
                  <a:schemeClr val="tx1"/>
                </a:solidFill>
              </a:rPr>
              <a:t> July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4/5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lang="en-US" sz="1300" b="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1/2</a:t>
            </a:r>
            <a:r>
              <a:rPr lang="en-US" sz="1300" b="0" baseline="0" dirty="0" smtClean="0">
                <a:solidFill>
                  <a:schemeClr val="bg2">
                    <a:lumMod val="90000"/>
                  </a:schemeClr>
                </a:solidFill>
              </a:rPr>
              <a:t> August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8/27/14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9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8/27/14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8/27/14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July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August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30/</a:t>
            </a:r>
            <a:r>
              <a:rPr sz="1300" b="0" dirty="0" smtClean="0">
                <a:solidFill>
                  <a:schemeClr val="tx1"/>
                </a:solidFill>
              </a:rPr>
              <a:t>3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September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8/27/14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September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6/7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13/14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20/21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27/28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October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8/27/14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o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September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</a:rPr>
              <a:t>1 October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3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1/2 November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8/27/14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October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baseline="0" dirty="0" smtClean="0">
                <a:solidFill>
                  <a:schemeClr val="tx1"/>
                </a:solidFill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</a:rPr>
              <a:t>November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29/</a:t>
            </a:r>
            <a:r>
              <a:rPr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en-US" sz="1300" b="0" baseline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8/27/14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6/7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January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8/27/14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y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baseline="0" dirty="0" smtClean="0">
                <a:solidFill>
                  <a:schemeClr val="tx1"/>
                </a:solidFill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</a:rPr>
              <a:t>January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3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8/27/14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y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January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</a:rPr>
              <a:t>February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/1 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8/27/14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ch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</a:rPr>
              <a:t>March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28/29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April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8/27/14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MONDAY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TUESDAY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WEDNESDAY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THURSDAY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FRIDAY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SAT/SUN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rPr lang="en-US"/>
              <a:pPr/>
              <a:t>8/27/14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/>
              <a:t>First Day of School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/>
              <a:t>Expectations and procedures – What is your name worth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/>
              <a:t>Online textbook treasure hunt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0" y="76200"/>
            <a:ext cx="44195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Pre-Algebra LTP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/>
              <a:t>Q4 Interims Go Home</a:t>
            </a:r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Memorial Day – No School</a:t>
            </a:r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Graduation/Breakfast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Last Day of School – Q4 Report Cards Go Home – 1:00 Dismissal</a:t>
            </a:r>
          </a:p>
          <a:p>
            <a:endParaRPr lang="en-US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</a:t>
            </a:r>
            <a:r>
              <a:rPr lang="en-US" dirty="0" err="1" smtClean="0"/>
              <a:t>uly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5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44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Labor Day – No School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L2-1 Integers with Absolute Value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L2-2 Adding Integers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L2-1 &amp; 2-2 Quiz</a:t>
            </a:r>
          </a:p>
          <a:p>
            <a:r>
              <a:rPr lang="en-US" dirty="0" smtClean="0"/>
              <a:t>Begin </a:t>
            </a:r>
            <a:r>
              <a:rPr lang="en-US" dirty="0" smtClean="0"/>
              <a:t>L2-3 Subtracting Integers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L2-3 Subtracting </a:t>
            </a:r>
            <a:r>
              <a:rPr lang="en-US" dirty="0" smtClean="0"/>
              <a:t>Integers</a:t>
            </a:r>
            <a:r>
              <a:rPr lang="en-US" dirty="0"/>
              <a:t> </a:t>
            </a:r>
            <a:r>
              <a:rPr lang="en-US" dirty="0" err="1" smtClean="0"/>
              <a:t>con’t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L2-4 Multiplying </a:t>
            </a:r>
            <a:r>
              <a:rPr lang="en-US" dirty="0" smtClean="0"/>
              <a:t>Integers	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L2-3 &amp; 2-4 Quiz; </a:t>
            </a:r>
          </a:p>
          <a:p>
            <a:r>
              <a:rPr lang="en-US" dirty="0" smtClean="0"/>
              <a:t>Begin L2-5 Dividing Integers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L2-5 Dividing </a:t>
            </a:r>
            <a:r>
              <a:rPr lang="en-US" dirty="0" smtClean="0"/>
              <a:t>Integers </a:t>
            </a:r>
            <a:r>
              <a:rPr lang="en-US" dirty="0" err="1" smtClean="0"/>
              <a:t>con’t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L2-6 Graphing in Four Quadrants</a:t>
            </a:r>
          </a:p>
          <a:p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/>
              <a:t>L2</a:t>
            </a:r>
            <a:r>
              <a:rPr lang="en-US" dirty="0"/>
              <a:t>-7 Translations and Reflection on the Coordinate Plane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L2-7 Translations and Reflection on the Coordinate </a:t>
            </a:r>
            <a:r>
              <a:rPr lang="en-US" dirty="0" smtClean="0"/>
              <a:t>Plane </a:t>
            </a:r>
            <a:r>
              <a:rPr lang="en-US" dirty="0" err="1" smtClean="0"/>
              <a:t>con’t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L2-7 Quiz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/>
              <a:t>2 Review</a:t>
            </a:r>
          </a:p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Ch. 2 Written Assessment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Ch. 2 </a:t>
            </a:r>
            <a:r>
              <a:rPr lang="en-US" dirty="0" smtClean="0"/>
              <a:t> Extended Response Assessment</a:t>
            </a:r>
            <a:endParaRPr lang="en-US" dirty="0"/>
          </a:p>
          <a:p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/>
              <a:t>Ch. 4 Get Ready for Chapter and Vocab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L4-1 Distributive Property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L4-2 Simplifying Algebraic Expressions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Ch. 4 Quiz 1 L4-1 &amp; 4-2</a:t>
            </a:r>
          </a:p>
          <a:p>
            <a:r>
              <a:rPr lang="en-US" dirty="0" smtClean="0"/>
              <a:t>Begin L4-3 Solving Equations by Adding and Subtracting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L4-3 Solving Equations by Adding and </a:t>
            </a:r>
            <a:r>
              <a:rPr lang="en-US" dirty="0" smtClean="0"/>
              <a:t>Subtracting </a:t>
            </a:r>
            <a:r>
              <a:rPr lang="en-US" dirty="0" err="1" smtClean="0"/>
              <a:t>con’t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/>
              <a:t>Q1 Interims Go </a:t>
            </a:r>
            <a:r>
              <a:rPr lang="en-US" dirty="0" smtClean="0"/>
              <a:t>Home</a:t>
            </a:r>
          </a:p>
          <a:p>
            <a:r>
              <a:rPr lang="en-US" dirty="0" smtClean="0"/>
              <a:t>Ch. 4 Quiz 2 L4-3;</a:t>
            </a:r>
          </a:p>
          <a:p>
            <a:r>
              <a:rPr lang="en-US" dirty="0" smtClean="0"/>
              <a:t>Begin L4-4 Solving Equations by Multiplying and Dividing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L4-4 Solving Equations by Multiplying and Dividing</a:t>
            </a:r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L4-5 Solving Two-Step Equations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september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Ch. 4 Quiz 3 L4-4 &amp; 4-5</a:t>
            </a:r>
          </a:p>
          <a:p>
            <a:r>
              <a:rPr lang="en-US" dirty="0"/>
              <a:t>Begin </a:t>
            </a:r>
            <a:r>
              <a:rPr lang="en-US" dirty="0" smtClean="0"/>
              <a:t>L4-6 Writing Equations</a:t>
            </a:r>
            <a:endParaRPr lang="en-US" dirty="0"/>
          </a:p>
          <a:p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L4-6 Writing </a:t>
            </a:r>
            <a:r>
              <a:rPr lang="en-US" dirty="0" smtClean="0"/>
              <a:t>Equations</a:t>
            </a:r>
            <a:r>
              <a:rPr lang="en-US" dirty="0"/>
              <a:t> </a:t>
            </a:r>
            <a:r>
              <a:rPr lang="en-US" dirty="0" err="1" smtClean="0"/>
              <a:t>con’t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/>
              <a:t>Ch. 4 Quiz 4</a:t>
            </a:r>
          </a:p>
          <a:p>
            <a:r>
              <a:rPr lang="en-US" dirty="0" smtClean="0"/>
              <a:t>Ch. 4 Review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Ch. 4 Written Assessment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Ch. 4 Extended Response Assessment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Ch. 5 Get Ready for the Chapter and Vocab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L5-1 Perimeter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/>
              <a:t>L5-2 Solving Equations with Variables on Each Side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Pupil Free Day – Teacher In-service 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L5-2 Solving Equations with Variables on Each </a:t>
            </a:r>
            <a:r>
              <a:rPr lang="en-US" dirty="0" smtClean="0"/>
              <a:t>Side</a:t>
            </a:r>
            <a:r>
              <a:rPr lang="en-US" dirty="0"/>
              <a:t> </a:t>
            </a:r>
            <a:r>
              <a:rPr lang="en-US" dirty="0" err="1" smtClean="0"/>
              <a:t>con’t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Ch. 5 Quiz 1 L5-1 &amp; 5-2;</a:t>
            </a:r>
          </a:p>
          <a:p>
            <a:r>
              <a:rPr lang="en-US" dirty="0"/>
              <a:t>Begin </a:t>
            </a:r>
            <a:r>
              <a:rPr lang="en-US" dirty="0" smtClean="0"/>
              <a:t>L5-3 Inequalities</a:t>
            </a:r>
            <a:endParaRPr lang="en-US" dirty="0"/>
          </a:p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L5-3 </a:t>
            </a:r>
            <a:r>
              <a:rPr lang="en-US" dirty="0" smtClean="0"/>
              <a:t>Inequalities</a:t>
            </a:r>
            <a:r>
              <a:rPr lang="en-US" dirty="0"/>
              <a:t> </a:t>
            </a:r>
            <a:r>
              <a:rPr lang="en-US" dirty="0" err="1" smtClean="0"/>
              <a:t>con’t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/>
              <a:t>Ch. 5 Quiz 2;</a:t>
            </a:r>
          </a:p>
          <a:p>
            <a:r>
              <a:rPr lang="en-US" dirty="0" smtClean="0"/>
              <a:t>L5-4 Solving Inequalities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L5-4 Solving </a:t>
            </a:r>
            <a:r>
              <a:rPr lang="en-US" dirty="0" smtClean="0"/>
              <a:t>Inequalities</a:t>
            </a:r>
            <a:r>
              <a:rPr lang="en-US" dirty="0"/>
              <a:t> </a:t>
            </a:r>
            <a:r>
              <a:rPr lang="en-US" dirty="0" err="1" smtClean="0"/>
              <a:t>con’t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Ch. 5 Quiz 3 L5-3 &amp; 5-4;</a:t>
            </a:r>
          </a:p>
          <a:p>
            <a:r>
              <a:rPr lang="en-US" dirty="0" smtClean="0"/>
              <a:t>L5-5 Solving Multi-step Equations and Inequalities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L5-5 Solving Multi-step Equations and Inequalities </a:t>
            </a:r>
            <a:r>
              <a:rPr lang="en-US" dirty="0" err="1" smtClean="0"/>
              <a:t>con’t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Ch. 5 Quiz 4 L5-5;</a:t>
            </a:r>
          </a:p>
          <a:p>
            <a:r>
              <a:rPr lang="en-US" dirty="0" smtClean="0"/>
              <a:t>Ch. 5 Review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/>
              <a:t>End of Q1 – 2:00 </a:t>
            </a:r>
            <a:r>
              <a:rPr lang="en-US" dirty="0" smtClean="0"/>
              <a:t>Dismissal</a:t>
            </a:r>
          </a:p>
          <a:p>
            <a:endParaRPr lang="en-US" dirty="0"/>
          </a:p>
          <a:p>
            <a:r>
              <a:rPr lang="en-US" dirty="0" smtClean="0"/>
              <a:t>Ch. 5 Written Test Only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Ch. 6 Get Ready for th</a:t>
            </a:r>
            <a:r>
              <a:rPr lang="en-US" dirty="0" smtClean="0"/>
              <a:t>e Chapter and Vocab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L6-1 Ratios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/>
              <a:t>L6-2 Unit Rates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/>
              <a:t>L6-3 Converting Rates and Measurements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/>
              <a:t>Q1 Report Cards Go </a:t>
            </a:r>
            <a:r>
              <a:rPr lang="en-US" dirty="0" smtClean="0"/>
              <a:t>Home</a:t>
            </a:r>
          </a:p>
          <a:p>
            <a:r>
              <a:rPr lang="en-US" dirty="0"/>
              <a:t>L6-3 Converting Rates and </a:t>
            </a:r>
            <a:r>
              <a:rPr lang="en-US" dirty="0" smtClean="0"/>
              <a:t>Measurements </a:t>
            </a:r>
            <a:r>
              <a:rPr lang="en-US" dirty="0" err="1" smtClean="0"/>
              <a:t>con’t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october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Ch. 6 Quiz 1 L6-1 thru 6-3;</a:t>
            </a:r>
            <a:r>
              <a:rPr lang="en-US" dirty="0"/>
              <a:t> </a:t>
            </a:r>
            <a:r>
              <a:rPr lang="en-US" dirty="0" smtClean="0"/>
              <a:t>Begin L6-4 Proportional and Non-proportional Relationships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L6-4 Proportional and Non-proportional Relationships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L6-5 Solving Proportions</a:t>
            </a:r>
          </a:p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Ch. 6 Quiz 2 L6-4 &amp; 6-5;</a:t>
            </a:r>
          </a:p>
          <a:p>
            <a:r>
              <a:rPr lang="en-US" dirty="0" smtClean="0"/>
              <a:t>Begin L6-6 Scale Drawings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/>
              <a:t>6-6 Scale Drawings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Explore L6-7 Geometry Lab: Similar Figures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L6-7 Similar Figures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Ch. 6 Quiz 3 L6-6 &amp; 6-7;</a:t>
            </a:r>
          </a:p>
          <a:p>
            <a:r>
              <a:rPr lang="en-US" dirty="0" smtClean="0"/>
              <a:t>Begin L6-8 Dilations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/>
              <a:t>PTC – 12:00 Dismissal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/>
              <a:t>Pupil Free Day – PTC 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L6</a:t>
            </a:r>
            <a:r>
              <a:rPr lang="en-US" dirty="0"/>
              <a:t>-8 Dilations</a:t>
            </a:r>
          </a:p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L6-9 Indirect Measurements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L6-9 Indirect Measurements </a:t>
            </a:r>
            <a:r>
              <a:rPr lang="en-US" dirty="0" err="1"/>
              <a:t>con’t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L6-9 Lab Outside – measurement of poles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/>
              <a:t>Ch. 6 Quiz 4 L6-8 &amp; 6-9;</a:t>
            </a:r>
          </a:p>
          <a:p>
            <a:r>
              <a:rPr lang="en-US" dirty="0" smtClean="0"/>
              <a:t>Ch. 6 Review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Ch. 6 Written Test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Ch. 6 Extended Response Test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/>
              <a:t>Thanksgiving Break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/>
              <a:t>Thanksgiving Break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/>
              <a:t>Thanksgiving Break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november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Fibonacci &amp; Divine Ratio Mini-Project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Fibonacci &amp; Divine Ratio Mini-Project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Ch. 7 Get Ready for th</a:t>
            </a:r>
            <a:r>
              <a:rPr lang="en-US" dirty="0" smtClean="0"/>
              <a:t>e Chapter and Vocab (Only 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L7-1 Fractions and </a:t>
            </a:r>
            <a:r>
              <a:rPr lang="en-US" dirty="0" err="1" smtClean="0"/>
              <a:t>Percents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/>
              <a:t>L7-2 Fractions, Decimals, and </a:t>
            </a:r>
            <a:r>
              <a:rPr lang="en-US" dirty="0" err="1" smtClean="0"/>
              <a:t>Percents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Ch. 7 Quiz 1 L7-1 &amp; 7-2;</a:t>
            </a:r>
          </a:p>
          <a:p>
            <a:r>
              <a:rPr lang="en-US" dirty="0" smtClean="0"/>
              <a:t>L7-3 Percent Proportion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L7-4 Find Percent of a Number Mentally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Ch. 7 Quiz 2 L7-3 &amp; 7-4;</a:t>
            </a:r>
          </a:p>
          <a:p>
            <a:r>
              <a:rPr lang="en-US" dirty="0" smtClean="0"/>
              <a:t>L7-5 Percent Equations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L7-6 Percent of Change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/>
              <a:t>Q2 Interims Go </a:t>
            </a:r>
            <a:r>
              <a:rPr lang="en-US" dirty="0" smtClean="0"/>
              <a:t>Home</a:t>
            </a:r>
            <a:endParaRPr lang="en-US" dirty="0"/>
          </a:p>
          <a:p>
            <a:r>
              <a:rPr lang="en-US" dirty="0" smtClean="0"/>
              <a:t>Ch. 7 Quiz 3 L7-5 &amp; 7-6;</a:t>
            </a:r>
          </a:p>
          <a:p>
            <a:endParaRPr lang="en-US" dirty="0" smtClean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L7-7 Interest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Ch. 7 Review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Ch. 7 Written Test 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/>
              <a:t>Ch. 7 Extended Response Test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/>
              <a:t>Padded Day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Christmas Break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Christmas Break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Christmas Break</a:t>
            </a:r>
          </a:p>
          <a:p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Christmas Break</a:t>
            </a:r>
          </a:p>
          <a:p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Christmas Break</a:t>
            </a:r>
          </a:p>
          <a:p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Christmas Break</a:t>
            </a:r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Christmas Break</a:t>
            </a:r>
          </a:p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Christmas Break</a:t>
            </a:r>
          </a:p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Christmas Break</a:t>
            </a:r>
          </a:p>
          <a:p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Christmas Break</a:t>
            </a:r>
          </a:p>
          <a:p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School Resumes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/>
              <a:t>End of Q2 – 2:00 Dismissal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MLK Day – No School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/>
              <a:t>Q2 Report Cards Go Home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january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/>
              <a:t>Q3 Interims Go Home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President’s Day – No School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february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/>
              <a:t>Pupil Free Day - PD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/>
              <a:t>End of Q3 – 2:00 Dismissal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Holy Thursday Retreat Day</a:t>
            </a:r>
          </a:p>
          <a:p>
            <a:r>
              <a:rPr lang="en-US" dirty="0" smtClean="0"/>
              <a:t>Q3 </a:t>
            </a:r>
            <a:r>
              <a:rPr lang="en-US" dirty="0"/>
              <a:t>Report Cards Go Home</a:t>
            </a:r>
          </a:p>
          <a:p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/>
              <a:t>Good Friday </a:t>
            </a:r>
          </a:p>
          <a:p>
            <a:r>
              <a:rPr lang="en-US" dirty="0" smtClean="0"/>
              <a:t>Easter Break</a:t>
            </a:r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Easter Break</a:t>
            </a:r>
          </a:p>
          <a:p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Easter Break</a:t>
            </a:r>
          </a:p>
          <a:p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Easter Break</a:t>
            </a:r>
          </a:p>
          <a:p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Easter Break</a:t>
            </a:r>
          </a:p>
          <a:p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Easter Break</a:t>
            </a:r>
          </a:p>
          <a:p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School Resumes  - Q4</a:t>
            </a:r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Calendar August 2014-2015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00001036_2014 2015" id="{D213467E-0BA0-4511-B71B-EDDFBF1AE9D4}" vid="{ADE91571-B54B-4402-8374-AAB2B01F28E6}"/>
    </a:ext>
  </a:extLst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EF0CCCB-8D14-4E10-8E39-95BC7CBD8254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882</Words>
  <Application>Microsoft Macintosh PowerPoint</Application>
  <PresentationFormat>On-screen Show (4:3)</PresentationFormat>
  <Paragraphs>149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Academic Calendar August 2014-2015</vt:lpstr>
      <vt:lpstr>august</vt:lpstr>
      <vt:lpstr>september</vt:lpstr>
      <vt:lpstr>october</vt:lpstr>
      <vt:lpstr>november</vt:lpstr>
      <vt:lpstr>december</vt:lpstr>
      <vt:lpstr>january</vt:lpstr>
      <vt:lpstr>february</vt:lpstr>
      <vt:lpstr>march</vt:lpstr>
      <vt:lpstr>april</vt:lpstr>
      <vt:lpstr>may</vt:lpstr>
      <vt:lpstr>june</vt:lpstr>
      <vt:lpstr>july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</dc:title>
  <dc:creator/>
  <cp:lastModifiedBy>Karen Blair</cp:lastModifiedBy>
  <cp:revision>17</cp:revision>
  <dcterms:created xsi:type="dcterms:W3CDTF">2013-06-24T21:16:01Z</dcterms:created>
  <dcterms:modified xsi:type="dcterms:W3CDTF">2014-08-27T21:15:49Z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